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4"/>
  </p:notesMasterIdLst>
  <p:sldIdLst>
    <p:sldId id="256" r:id="rId2"/>
    <p:sldId id="257" r:id="rId3"/>
    <p:sldId id="258" r:id="rId4"/>
    <p:sldId id="259" r:id="rId5"/>
    <p:sldId id="261" r:id="rId6"/>
    <p:sldId id="269" r:id="rId7"/>
    <p:sldId id="262" r:id="rId8"/>
    <p:sldId id="263" r:id="rId9"/>
    <p:sldId id="264" r:id="rId10"/>
    <p:sldId id="292" r:id="rId11"/>
    <p:sldId id="293" r:id="rId12"/>
    <p:sldId id="265" r:id="rId13"/>
    <p:sldId id="267" r:id="rId14"/>
    <p:sldId id="270" r:id="rId15"/>
    <p:sldId id="271" r:id="rId16"/>
    <p:sldId id="286" r:id="rId17"/>
    <p:sldId id="272" r:id="rId18"/>
    <p:sldId id="273" r:id="rId19"/>
    <p:sldId id="275" r:id="rId20"/>
    <p:sldId id="276" r:id="rId21"/>
    <p:sldId id="277" r:id="rId22"/>
    <p:sldId id="278" r:id="rId23"/>
    <p:sldId id="306" r:id="rId24"/>
    <p:sldId id="288" r:id="rId25"/>
    <p:sldId id="279" r:id="rId26"/>
    <p:sldId id="280" r:id="rId27"/>
    <p:sldId id="282" r:id="rId28"/>
    <p:sldId id="296" r:id="rId29"/>
    <p:sldId id="283" r:id="rId30"/>
    <p:sldId id="294" r:id="rId31"/>
    <p:sldId id="295" r:id="rId32"/>
    <p:sldId id="304" r:id="rId33"/>
    <p:sldId id="297" r:id="rId34"/>
    <p:sldId id="298" r:id="rId35"/>
    <p:sldId id="284" r:id="rId36"/>
    <p:sldId id="299" r:id="rId37"/>
    <p:sldId id="300" r:id="rId38"/>
    <p:sldId id="302" r:id="rId39"/>
    <p:sldId id="303" r:id="rId40"/>
    <p:sldId id="305" r:id="rId41"/>
    <p:sldId id="290" r:id="rId42"/>
    <p:sldId id="291" r:id="rId4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6" autoAdjust="0"/>
    <p:restoredTop sz="94660"/>
  </p:normalViewPr>
  <p:slideViewPr>
    <p:cSldViewPr snapToGrid="0">
      <p:cViewPr varScale="1">
        <p:scale>
          <a:sx n="76" d="100"/>
          <a:sy n="76" d="100"/>
        </p:scale>
        <p:origin x="126" y="6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AF10D08-F520-4FE8-967D-F5497B6DF9BD}" type="datetimeFigureOut">
              <a:rPr lang="en-US" smtClean="0"/>
              <a:t>8/15/2023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39202B5-787E-4D36-8942-9D80AFF6CBD7}" type="slidenum">
              <a:rPr lang="en-US" smtClean="0"/>
              <a:t>‹#›</a:t>
            </a:fld>
            <a:endParaRPr lang="en-US"/>
          </a:p>
        </p:txBody>
      </p:sp>
    </p:spTree>
    <p:extLst>
      <p:ext uri="{BB962C8B-B14F-4D97-AF65-F5344CB8AC3E}">
        <p14:creationId xmlns:p14="http://schemas.microsoft.com/office/powerpoint/2010/main" val="1393136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Kristen</a:t>
            </a:r>
          </a:p>
        </p:txBody>
      </p:sp>
      <p:sp>
        <p:nvSpPr>
          <p:cNvPr id="4" name="Slide Number Placeholder 3"/>
          <p:cNvSpPr>
            <a:spLocks noGrp="1"/>
          </p:cNvSpPr>
          <p:nvPr>
            <p:ph type="sldNum" sz="quarter" idx="10"/>
          </p:nvPr>
        </p:nvSpPr>
        <p:spPr/>
        <p:txBody>
          <a:bodyPr/>
          <a:lstStyle/>
          <a:p>
            <a:fld id="{439202B5-787E-4D36-8942-9D80AFF6CBD7}" type="slidenum">
              <a:rPr lang="en-US" smtClean="0"/>
              <a:t>1</a:t>
            </a:fld>
            <a:endParaRPr lang="en-US"/>
          </a:p>
        </p:txBody>
      </p:sp>
    </p:spTree>
    <p:extLst>
      <p:ext uri="{BB962C8B-B14F-4D97-AF65-F5344CB8AC3E}">
        <p14:creationId xmlns:p14="http://schemas.microsoft.com/office/powerpoint/2010/main" val="17402435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Kristen</a:t>
            </a:r>
          </a:p>
          <a:p>
            <a:r>
              <a:rPr lang="en-US" dirty="0"/>
              <a:t>True</a:t>
            </a:r>
          </a:p>
          <a:p>
            <a:r>
              <a:rPr lang="en-US" dirty="0"/>
              <a:t>20</a:t>
            </a:r>
            <a:r>
              <a:rPr lang="en-US" baseline="0" dirty="0"/>
              <a:t> points</a:t>
            </a:r>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10</a:t>
            </a:fld>
            <a:endParaRPr lang="en-US"/>
          </a:p>
        </p:txBody>
      </p:sp>
    </p:spTree>
    <p:extLst>
      <p:ext uri="{BB962C8B-B14F-4D97-AF65-F5344CB8AC3E}">
        <p14:creationId xmlns:p14="http://schemas.microsoft.com/office/powerpoint/2010/main" val="1183568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Kristen</a:t>
            </a:r>
          </a:p>
          <a:p>
            <a:r>
              <a:rPr lang="en-US" dirty="0"/>
              <a:t>True</a:t>
            </a:r>
          </a:p>
          <a:p>
            <a:r>
              <a:rPr lang="en-US" dirty="0"/>
              <a:t>20</a:t>
            </a:r>
            <a:r>
              <a:rPr lang="en-US" baseline="0" dirty="0"/>
              <a:t> points</a:t>
            </a:r>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11</a:t>
            </a:fld>
            <a:endParaRPr lang="en-US"/>
          </a:p>
        </p:txBody>
      </p:sp>
    </p:spTree>
    <p:extLst>
      <p:ext uri="{BB962C8B-B14F-4D97-AF65-F5344CB8AC3E}">
        <p14:creationId xmlns:p14="http://schemas.microsoft.com/office/powerpoint/2010/main" val="14839472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Kristen</a:t>
            </a:r>
          </a:p>
          <a:p>
            <a:r>
              <a:rPr lang="en-US" dirty="0"/>
              <a:t>True</a:t>
            </a:r>
          </a:p>
          <a:p>
            <a:r>
              <a:rPr lang="en-US" dirty="0"/>
              <a:t>10 points</a:t>
            </a:r>
          </a:p>
        </p:txBody>
      </p:sp>
      <p:sp>
        <p:nvSpPr>
          <p:cNvPr id="4" name="Slide Number Placeholder 3"/>
          <p:cNvSpPr>
            <a:spLocks noGrp="1"/>
          </p:cNvSpPr>
          <p:nvPr>
            <p:ph type="sldNum" sz="quarter" idx="10"/>
          </p:nvPr>
        </p:nvSpPr>
        <p:spPr/>
        <p:txBody>
          <a:bodyPr/>
          <a:lstStyle/>
          <a:p>
            <a:fld id="{439202B5-787E-4D36-8942-9D80AFF6CBD7}" type="slidenum">
              <a:rPr lang="en-US" smtClean="0"/>
              <a:t>12</a:t>
            </a:fld>
            <a:endParaRPr lang="en-US"/>
          </a:p>
        </p:txBody>
      </p:sp>
    </p:spTree>
    <p:extLst>
      <p:ext uri="{BB962C8B-B14F-4D97-AF65-F5344CB8AC3E}">
        <p14:creationId xmlns:p14="http://schemas.microsoft.com/office/powerpoint/2010/main" val="9096795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Kristen</a:t>
            </a:r>
          </a:p>
          <a:p>
            <a:r>
              <a:rPr lang="en-US" dirty="0"/>
              <a:t>RHIT Counseling</a:t>
            </a:r>
          </a:p>
          <a:p>
            <a:r>
              <a:rPr lang="en-US" dirty="0"/>
              <a:t>20</a:t>
            </a:r>
          </a:p>
        </p:txBody>
      </p:sp>
      <p:sp>
        <p:nvSpPr>
          <p:cNvPr id="4" name="Slide Number Placeholder 3"/>
          <p:cNvSpPr>
            <a:spLocks noGrp="1"/>
          </p:cNvSpPr>
          <p:nvPr>
            <p:ph type="sldNum" sz="quarter" idx="10"/>
          </p:nvPr>
        </p:nvSpPr>
        <p:spPr/>
        <p:txBody>
          <a:bodyPr/>
          <a:lstStyle/>
          <a:p>
            <a:fld id="{439202B5-787E-4D36-8942-9D80AFF6CBD7}" type="slidenum">
              <a:rPr lang="en-US" smtClean="0"/>
              <a:t>13</a:t>
            </a:fld>
            <a:endParaRPr lang="en-US"/>
          </a:p>
        </p:txBody>
      </p:sp>
    </p:spTree>
    <p:extLst>
      <p:ext uri="{BB962C8B-B14F-4D97-AF65-F5344CB8AC3E}">
        <p14:creationId xmlns:p14="http://schemas.microsoft.com/office/powerpoint/2010/main" val="9608029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Kristen</a:t>
            </a:r>
          </a:p>
          <a:p>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14</a:t>
            </a:fld>
            <a:endParaRPr lang="en-US"/>
          </a:p>
        </p:txBody>
      </p:sp>
    </p:spTree>
    <p:extLst>
      <p:ext uri="{BB962C8B-B14F-4D97-AF65-F5344CB8AC3E}">
        <p14:creationId xmlns:p14="http://schemas.microsoft.com/office/powerpoint/2010/main" val="8543411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Kyle</a:t>
            </a:r>
          </a:p>
        </p:txBody>
      </p:sp>
      <p:sp>
        <p:nvSpPr>
          <p:cNvPr id="4" name="Slide Number Placeholder 3"/>
          <p:cNvSpPr>
            <a:spLocks noGrp="1"/>
          </p:cNvSpPr>
          <p:nvPr>
            <p:ph type="sldNum" sz="quarter" idx="10"/>
          </p:nvPr>
        </p:nvSpPr>
        <p:spPr/>
        <p:txBody>
          <a:bodyPr/>
          <a:lstStyle/>
          <a:p>
            <a:fld id="{439202B5-787E-4D36-8942-9D80AFF6CBD7}" type="slidenum">
              <a:rPr lang="en-US" smtClean="0"/>
              <a:t>15</a:t>
            </a:fld>
            <a:endParaRPr lang="en-US"/>
          </a:p>
        </p:txBody>
      </p:sp>
    </p:spTree>
    <p:extLst>
      <p:ext uri="{BB962C8B-B14F-4D97-AF65-F5344CB8AC3E}">
        <p14:creationId xmlns:p14="http://schemas.microsoft.com/office/powerpoint/2010/main" val="6962273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Kyle</a:t>
            </a:r>
          </a:p>
          <a:p>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16</a:t>
            </a:fld>
            <a:endParaRPr lang="en-US"/>
          </a:p>
        </p:txBody>
      </p:sp>
    </p:spTree>
    <p:extLst>
      <p:ext uri="{BB962C8B-B14F-4D97-AF65-F5344CB8AC3E}">
        <p14:creationId xmlns:p14="http://schemas.microsoft.com/office/powerpoint/2010/main" val="35553512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Kyle</a:t>
            </a:r>
          </a:p>
          <a:p>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17</a:t>
            </a:fld>
            <a:endParaRPr lang="en-US"/>
          </a:p>
        </p:txBody>
      </p:sp>
    </p:spTree>
    <p:extLst>
      <p:ext uri="{BB962C8B-B14F-4D97-AF65-F5344CB8AC3E}">
        <p14:creationId xmlns:p14="http://schemas.microsoft.com/office/powerpoint/2010/main" val="37944974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Kyle</a:t>
            </a:r>
          </a:p>
          <a:p>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18</a:t>
            </a:fld>
            <a:endParaRPr lang="en-US"/>
          </a:p>
        </p:txBody>
      </p:sp>
    </p:spTree>
    <p:extLst>
      <p:ext uri="{BB962C8B-B14F-4D97-AF65-F5344CB8AC3E}">
        <p14:creationId xmlns:p14="http://schemas.microsoft.com/office/powerpoint/2010/main" val="23361506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Kyle</a:t>
            </a:r>
          </a:p>
          <a:p>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19</a:t>
            </a:fld>
            <a:endParaRPr lang="en-US"/>
          </a:p>
        </p:txBody>
      </p:sp>
    </p:spTree>
    <p:extLst>
      <p:ext uri="{BB962C8B-B14F-4D97-AF65-F5344CB8AC3E}">
        <p14:creationId xmlns:p14="http://schemas.microsoft.com/office/powerpoint/2010/main" val="5984017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Kristen</a:t>
            </a:r>
          </a:p>
        </p:txBody>
      </p:sp>
      <p:sp>
        <p:nvSpPr>
          <p:cNvPr id="4" name="Slide Number Placeholder 3"/>
          <p:cNvSpPr>
            <a:spLocks noGrp="1"/>
          </p:cNvSpPr>
          <p:nvPr>
            <p:ph type="sldNum" sz="quarter" idx="10"/>
          </p:nvPr>
        </p:nvSpPr>
        <p:spPr/>
        <p:txBody>
          <a:bodyPr/>
          <a:lstStyle/>
          <a:p>
            <a:fld id="{439202B5-787E-4D36-8942-9D80AFF6CBD7}" type="slidenum">
              <a:rPr lang="en-US" smtClean="0"/>
              <a:t>2</a:t>
            </a:fld>
            <a:endParaRPr lang="en-US"/>
          </a:p>
        </p:txBody>
      </p:sp>
    </p:spTree>
    <p:extLst>
      <p:ext uri="{BB962C8B-B14F-4D97-AF65-F5344CB8AC3E}">
        <p14:creationId xmlns:p14="http://schemas.microsoft.com/office/powerpoint/2010/main" val="38550735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Kristen</a:t>
            </a:r>
          </a:p>
        </p:txBody>
      </p:sp>
      <p:sp>
        <p:nvSpPr>
          <p:cNvPr id="4" name="Slide Number Placeholder 3"/>
          <p:cNvSpPr>
            <a:spLocks noGrp="1"/>
          </p:cNvSpPr>
          <p:nvPr>
            <p:ph type="sldNum" sz="quarter" idx="10"/>
          </p:nvPr>
        </p:nvSpPr>
        <p:spPr/>
        <p:txBody>
          <a:bodyPr/>
          <a:lstStyle/>
          <a:p>
            <a:fld id="{439202B5-787E-4D36-8942-9D80AFF6CBD7}" type="slidenum">
              <a:rPr lang="en-US" smtClean="0"/>
              <a:t>20</a:t>
            </a:fld>
            <a:endParaRPr lang="en-US"/>
          </a:p>
        </p:txBody>
      </p:sp>
    </p:spTree>
    <p:extLst>
      <p:ext uri="{BB962C8B-B14F-4D97-AF65-F5344CB8AC3E}">
        <p14:creationId xmlns:p14="http://schemas.microsoft.com/office/powerpoint/2010/main" val="42661613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Kristen</a:t>
            </a:r>
          </a:p>
          <a:p>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21</a:t>
            </a:fld>
            <a:endParaRPr lang="en-US"/>
          </a:p>
        </p:txBody>
      </p:sp>
    </p:spTree>
    <p:extLst>
      <p:ext uri="{BB962C8B-B14F-4D97-AF65-F5344CB8AC3E}">
        <p14:creationId xmlns:p14="http://schemas.microsoft.com/office/powerpoint/2010/main" val="25492465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Kristen – examples</a:t>
            </a:r>
            <a:r>
              <a:rPr lang="en-US" baseline="0" dirty="0"/>
              <a:t> of protected class (religion, race, ability </a:t>
            </a:r>
            <a:r>
              <a:rPr lang="en-US" baseline="0" dirty="0" err="1"/>
              <a:t>etc</a:t>
            </a:r>
            <a:r>
              <a:rPr lang="en-US" baseline="0" dirty="0"/>
              <a:t>)</a:t>
            </a:r>
            <a:endParaRPr lang="en-US" dirty="0"/>
          </a:p>
          <a:p>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22</a:t>
            </a:fld>
            <a:endParaRPr lang="en-US"/>
          </a:p>
        </p:txBody>
      </p:sp>
    </p:spTree>
    <p:extLst>
      <p:ext uri="{BB962C8B-B14F-4D97-AF65-F5344CB8AC3E}">
        <p14:creationId xmlns:p14="http://schemas.microsoft.com/office/powerpoint/2010/main" val="34528701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Kristen</a:t>
            </a:r>
          </a:p>
          <a:p>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23</a:t>
            </a:fld>
            <a:endParaRPr lang="en-US"/>
          </a:p>
        </p:txBody>
      </p:sp>
    </p:spTree>
    <p:extLst>
      <p:ext uri="{BB962C8B-B14F-4D97-AF65-F5344CB8AC3E}">
        <p14:creationId xmlns:p14="http://schemas.microsoft.com/office/powerpoint/2010/main" val="24123404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Kristen</a:t>
            </a:r>
          </a:p>
          <a:p>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24</a:t>
            </a:fld>
            <a:endParaRPr lang="en-US"/>
          </a:p>
        </p:txBody>
      </p:sp>
    </p:spTree>
    <p:extLst>
      <p:ext uri="{BB962C8B-B14F-4D97-AF65-F5344CB8AC3E}">
        <p14:creationId xmlns:p14="http://schemas.microsoft.com/office/powerpoint/2010/main" val="29071428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Kyle</a:t>
            </a:r>
          </a:p>
        </p:txBody>
      </p:sp>
      <p:sp>
        <p:nvSpPr>
          <p:cNvPr id="4" name="Slide Number Placeholder 3"/>
          <p:cNvSpPr>
            <a:spLocks noGrp="1"/>
          </p:cNvSpPr>
          <p:nvPr>
            <p:ph type="sldNum" sz="quarter" idx="10"/>
          </p:nvPr>
        </p:nvSpPr>
        <p:spPr/>
        <p:txBody>
          <a:bodyPr/>
          <a:lstStyle/>
          <a:p>
            <a:fld id="{439202B5-787E-4D36-8942-9D80AFF6CBD7}" type="slidenum">
              <a:rPr lang="en-US" smtClean="0"/>
              <a:t>25</a:t>
            </a:fld>
            <a:endParaRPr lang="en-US"/>
          </a:p>
        </p:txBody>
      </p:sp>
    </p:spTree>
    <p:extLst>
      <p:ext uri="{BB962C8B-B14F-4D97-AF65-F5344CB8AC3E}">
        <p14:creationId xmlns:p14="http://schemas.microsoft.com/office/powerpoint/2010/main" val="1990204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Kyle</a:t>
            </a:r>
          </a:p>
          <a:p>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26</a:t>
            </a:fld>
            <a:endParaRPr lang="en-US"/>
          </a:p>
        </p:txBody>
      </p:sp>
    </p:spTree>
    <p:extLst>
      <p:ext uri="{BB962C8B-B14F-4D97-AF65-F5344CB8AC3E}">
        <p14:creationId xmlns:p14="http://schemas.microsoft.com/office/powerpoint/2010/main" val="275891963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Kyle</a:t>
            </a:r>
          </a:p>
          <a:p>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27</a:t>
            </a:fld>
            <a:endParaRPr lang="en-US"/>
          </a:p>
        </p:txBody>
      </p:sp>
    </p:spTree>
    <p:extLst>
      <p:ext uri="{BB962C8B-B14F-4D97-AF65-F5344CB8AC3E}">
        <p14:creationId xmlns:p14="http://schemas.microsoft.com/office/powerpoint/2010/main" val="41156357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Kristen – the good news is that at Rose-</a:t>
            </a:r>
            <a:r>
              <a:rPr lang="en-US" dirty="0" err="1"/>
              <a:t>Hulman</a:t>
            </a:r>
            <a:r>
              <a:rPr lang="en-US" dirty="0"/>
              <a:t>,</a:t>
            </a:r>
            <a:r>
              <a:rPr lang="en-US" baseline="0" dirty="0"/>
              <a:t> 84% of your classmates strongly agree that clear, verbal, and sober permission is the best way to make sure a person is okay with sexual activity.  An additional 12% agree.    This means that 96% of you are in agreement that this is the best way to seek consent. (4 strongly disagree)</a:t>
            </a:r>
            <a:endParaRPr lang="en-US" dirty="0"/>
          </a:p>
          <a:p>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28</a:t>
            </a:fld>
            <a:endParaRPr lang="en-US"/>
          </a:p>
        </p:txBody>
      </p:sp>
    </p:spTree>
    <p:extLst>
      <p:ext uri="{BB962C8B-B14F-4D97-AF65-F5344CB8AC3E}">
        <p14:creationId xmlns:p14="http://schemas.microsoft.com/office/powerpoint/2010/main" val="8617981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Kyle</a:t>
            </a:r>
          </a:p>
          <a:p>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29</a:t>
            </a:fld>
            <a:endParaRPr lang="en-US"/>
          </a:p>
        </p:txBody>
      </p:sp>
    </p:spTree>
    <p:extLst>
      <p:ext uri="{BB962C8B-B14F-4D97-AF65-F5344CB8AC3E}">
        <p14:creationId xmlns:p14="http://schemas.microsoft.com/office/powerpoint/2010/main" val="2012446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Kristen</a:t>
            </a:r>
          </a:p>
          <a:p>
            <a:pPr defTabSz="931774">
              <a:defRPr/>
            </a:pPr>
            <a:r>
              <a:rPr lang="en-US" dirty="0"/>
              <a:t>Sex-Gender</a:t>
            </a:r>
          </a:p>
          <a:p>
            <a:pPr defTabSz="931774">
              <a:defRPr/>
            </a:pPr>
            <a:r>
              <a:rPr lang="en-US" dirty="0"/>
              <a:t>10 points</a:t>
            </a:r>
          </a:p>
          <a:p>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3</a:t>
            </a:fld>
            <a:endParaRPr lang="en-US"/>
          </a:p>
        </p:txBody>
      </p:sp>
    </p:spTree>
    <p:extLst>
      <p:ext uri="{BB962C8B-B14F-4D97-AF65-F5344CB8AC3E}">
        <p14:creationId xmlns:p14="http://schemas.microsoft.com/office/powerpoint/2010/main" val="184170480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Kyle</a:t>
            </a:r>
          </a:p>
          <a:p>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30</a:t>
            </a:fld>
            <a:endParaRPr lang="en-US"/>
          </a:p>
        </p:txBody>
      </p:sp>
    </p:spTree>
    <p:extLst>
      <p:ext uri="{BB962C8B-B14F-4D97-AF65-F5344CB8AC3E}">
        <p14:creationId xmlns:p14="http://schemas.microsoft.com/office/powerpoint/2010/main" val="140730485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t>
            </a:r>
            <a:r>
              <a:rPr lang="en-US" baseline="0" dirty="0"/>
              <a:t>have a good family here – 96 percent agree to strongly agree they would reach out to offer support.  (once again 4 people are dissenters)</a:t>
            </a:r>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31</a:t>
            </a:fld>
            <a:endParaRPr lang="en-US"/>
          </a:p>
        </p:txBody>
      </p:sp>
    </p:spTree>
    <p:extLst>
      <p:ext uri="{BB962C8B-B14F-4D97-AF65-F5344CB8AC3E}">
        <p14:creationId xmlns:p14="http://schemas.microsoft.com/office/powerpoint/2010/main" val="247890021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32</a:t>
            </a:fld>
            <a:endParaRPr lang="en-US"/>
          </a:p>
        </p:txBody>
      </p:sp>
    </p:spTree>
    <p:extLst>
      <p:ext uri="{BB962C8B-B14F-4D97-AF65-F5344CB8AC3E}">
        <p14:creationId xmlns:p14="http://schemas.microsoft.com/office/powerpoint/2010/main" val="330839300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a:t>
            </a:r>
            <a:r>
              <a:rPr lang="en-US" baseline="0" dirty="0"/>
              <a:t> let’s quickly talk about what these concerning behaviors are.</a:t>
            </a:r>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33</a:t>
            </a:fld>
            <a:endParaRPr lang="en-US"/>
          </a:p>
        </p:txBody>
      </p:sp>
    </p:spTree>
    <p:extLst>
      <p:ext uri="{BB962C8B-B14F-4D97-AF65-F5344CB8AC3E}">
        <p14:creationId xmlns:p14="http://schemas.microsoft.com/office/powerpoint/2010/main" val="98019732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a:t>
            </a:r>
            <a:r>
              <a:rPr lang="en-US" baseline="0" dirty="0"/>
              <a:t> let’s quickly talk about what these concerning behaviors are.</a:t>
            </a:r>
          </a:p>
          <a:p>
            <a:endParaRPr lang="en-US" baseline="0" dirty="0"/>
          </a:p>
          <a:p>
            <a:r>
              <a:rPr lang="en-US" baseline="0" dirty="0"/>
              <a:t>ONELOVE.ORG – more training and workshops to come</a:t>
            </a:r>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34</a:t>
            </a:fld>
            <a:endParaRPr lang="en-US"/>
          </a:p>
        </p:txBody>
      </p:sp>
    </p:spTree>
    <p:extLst>
      <p:ext uri="{BB962C8B-B14F-4D97-AF65-F5344CB8AC3E}">
        <p14:creationId xmlns:p14="http://schemas.microsoft.com/office/powerpoint/2010/main" val="86016876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Kristen – members</a:t>
            </a:r>
            <a:r>
              <a:rPr lang="en-US" baseline="0" dirty="0"/>
              <a:t> of our staff will become trained to facilitate workshops regarding relationship violence etc.</a:t>
            </a:r>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35</a:t>
            </a:fld>
            <a:endParaRPr lang="en-US"/>
          </a:p>
        </p:txBody>
      </p:sp>
    </p:spTree>
    <p:extLst>
      <p:ext uri="{BB962C8B-B14F-4D97-AF65-F5344CB8AC3E}">
        <p14:creationId xmlns:p14="http://schemas.microsoft.com/office/powerpoint/2010/main" val="305401651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Kyle</a:t>
            </a:r>
          </a:p>
        </p:txBody>
      </p:sp>
      <p:sp>
        <p:nvSpPr>
          <p:cNvPr id="4" name="Slide Number Placeholder 3"/>
          <p:cNvSpPr>
            <a:spLocks noGrp="1"/>
          </p:cNvSpPr>
          <p:nvPr>
            <p:ph type="sldNum" sz="quarter" idx="10"/>
          </p:nvPr>
        </p:nvSpPr>
        <p:spPr/>
        <p:txBody>
          <a:bodyPr/>
          <a:lstStyle/>
          <a:p>
            <a:fld id="{439202B5-787E-4D36-8942-9D80AFF6CBD7}" type="slidenum">
              <a:rPr lang="en-US" smtClean="0"/>
              <a:t>36</a:t>
            </a:fld>
            <a:endParaRPr lang="en-US"/>
          </a:p>
        </p:txBody>
      </p:sp>
    </p:spTree>
    <p:extLst>
      <p:ext uri="{BB962C8B-B14F-4D97-AF65-F5344CB8AC3E}">
        <p14:creationId xmlns:p14="http://schemas.microsoft.com/office/powerpoint/2010/main" val="343594107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Kyle</a:t>
            </a:r>
          </a:p>
        </p:txBody>
      </p:sp>
      <p:sp>
        <p:nvSpPr>
          <p:cNvPr id="4" name="Slide Number Placeholder 3"/>
          <p:cNvSpPr>
            <a:spLocks noGrp="1"/>
          </p:cNvSpPr>
          <p:nvPr>
            <p:ph type="sldNum" sz="quarter" idx="10"/>
          </p:nvPr>
        </p:nvSpPr>
        <p:spPr/>
        <p:txBody>
          <a:bodyPr/>
          <a:lstStyle/>
          <a:p>
            <a:fld id="{439202B5-787E-4D36-8942-9D80AFF6CBD7}" type="slidenum">
              <a:rPr lang="en-US" smtClean="0"/>
              <a:t>37</a:t>
            </a:fld>
            <a:endParaRPr lang="en-US"/>
          </a:p>
        </p:txBody>
      </p:sp>
    </p:spTree>
    <p:extLst>
      <p:ext uri="{BB962C8B-B14F-4D97-AF65-F5344CB8AC3E}">
        <p14:creationId xmlns:p14="http://schemas.microsoft.com/office/powerpoint/2010/main" val="362014231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Kristen</a:t>
            </a:r>
          </a:p>
        </p:txBody>
      </p:sp>
      <p:sp>
        <p:nvSpPr>
          <p:cNvPr id="4" name="Slide Number Placeholder 3"/>
          <p:cNvSpPr>
            <a:spLocks noGrp="1"/>
          </p:cNvSpPr>
          <p:nvPr>
            <p:ph type="sldNum" sz="quarter" idx="10"/>
          </p:nvPr>
        </p:nvSpPr>
        <p:spPr/>
        <p:txBody>
          <a:bodyPr/>
          <a:lstStyle/>
          <a:p>
            <a:fld id="{439202B5-787E-4D36-8942-9D80AFF6CBD7}" type="slidenum">
              <a:rPr lang="en-US" smtClean="0"/>
              <a:t>38</a:t>
            </a:fld>
            <a:endParaRPr lang="en-US"/>
          </a:p>
        </p:txBody>
      </p:sp>
    </p:spTree>
    <p:extLst>
      <p:ext uri="{BB962C8B-B14F-4D97-AF65-F5344CB8AC3E}">
        <p14:creationId xmlns:p14="http://schemas.microsoft.com/office/powerpoint/2010/main" val="18043861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Kristen</a:t>
            </a:r>
          </a:p>
        </p:txBody>
      </p:sp>
      <p:sp>
        <p:nvSpPr>
          <p:cNvPr id="4" name="Slide Number Placeholder 3"/>
          <p:cNvSpPr>
            <a:spLocks noGrp="1"/>
          </p:cNvSpPr>
          <p:nvPr>
            <p:ph type="sldNum" sz="quarter" idx="10"/>
          </p:nvPr>
        </p:nvSpPr>
        <p:spPr/>
        <p:txBody>
          <a:bodyPr/>
          <a:lstStyle/>
          <a:p>
            <a:fld id="{439202B5-787E-4D36-8942-9D80AFF6CBD7}" type="slidenum">
              <a:rPr lang="en-US" smtClean="0"/>
              <a:t>39</a:t>
            </a:fld>
            <a:endParaRPr lang="en-US"/>
          </a:p>
        </p:txBody>
      </p:sp>
    </p:spTree>
    <p:extLst>
      <p:ext uri="{BB962C8B-B14F-4D97-AF65-F5344CB8AC3E}">
        <p14:creationId xmlns:p14="http://schemas.microsoft.com/office/powerpoint/2010/main" val="23973016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Kristen</a:t>
            </a:r>
          </a:p>
          <a:p>
            <a:r>
              <a:rPr lang="en-US" dirty="0"/>
              <a:t>False</a:t>
            </a:r>
          </a:p>
          <a:p>
            <a:r>
              <a:rPr lang="en-US"/>
              <a:t>10 po</a:t>
            </a:r>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4</a:t>
            </a:fld>
            <a:endParaRPr lang="en-US"/>
          </a:p>
        </p:txBody>
      </p:sp>
    </p:spTree>
    <p:extLst>
      <p:ext uri="{BB962C8B-B14F-4D97-AF65-F5344CB8AC3E}">
        <p14:creationId xmlns:p14="http://schemas.microsoft.com/office/powerpoint/2010/main" val="50205175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Kyle</a:t>
            </a:r>
          </a:p>
          <a:p>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40</a:t>
            </a:fld>
            <a:endParaRPr lang="en-US"/>
          </a:p>
        </p:txBody>
      </p:sp>
    </p:spTree>
    <p:extLst>
      <p:ext uri="{BB962C8B-B14F-4D97-AF65-F5344CB8AC3E}">
        <p14:creationId xmlns:p14="http://schemas.microsoft.com/office/powerpoint/2010/main" val="106577497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Kristen</a:t>
            </a:r>
          </a:p>
          <a:p>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41</a:t>
            </a:fld>
            <a:endParaRPr lang="en-US"/>
          </a:p>
        </p:txBody>
      </p:sp>
    </p:spTree>
    <p:extLst>
      <p:ext uri="{BB962C8B-B14F-4D97-AF65-F5344CB8AC3E}">
        <p14:creationId xmlns:p14="http://schemas.microsoft.com/office/powerpoint/2010/main" val="169828615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39202B5-787E-4D36-8942-9D80AFF6CBD7}" type="slidenum">
              <a:rPr lang="en-US" smtClean="0"/>
              <a:t>42</a:t>
            </a:fld>
            <a:endParaRPr lang="en-US"/>
          </a:p>
        </p:txBody>
      </p:sp>
    </p:spTree>
    <p:extLst>
      <p:ext uri="{BB962C8B-B14F-4D97-AF65-F5344CB8AC3E}">
        <p14:creationId xmlns:p14="http://schemas.microsoft.com/office/powerpoint/2010/main" val="21482947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Kristen</a:t>
            </a:r>
          </a:p>
          <a:p>
            <a:pPr defTabSz="931774">
              <a:defRPr/>
            </a:pPr>
            <a:r>
              <a:rPr lang="en-US" dirty="0"/>
              <a:t>20</a:t>
            </a:r>
            <a:r>
              <a:rPr lang="en-US" baseline="0" dirty="0"/>
              <a:t> %</a:t>
            </a:r>
          </a:p>
          <a:p>
            <a:pPr defTabSz="931774">
              <a:defRPr/>
            </a:pPr>
            <a:r>
              <a:rPr lang="en-US" baseline="0" dirty="0"/>
              <a:t>10 points</a:t>
            </a:r>
            <a:endParaRPr lang="en-US" dirty="0"/>
          </a:p>
          <a:p>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5</a:t>
            </a:fld>
            <a:endParaRPr lang="en-US"/>
          </a:p>
        </p:txBody>
      </p:sp>
    </p:spTree>
    <p:extLst>
      <p:ext uri="{BB962C8B-B14F-4D97-AF65-F5344CB8AC3E}">
        <p14:creationId xmlns:p14="http://schemas.microsoft.com/office/powerpoint/2010/main" val="2930456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Kristen</a:t>
            </a:r>
          </a:p>
          <a:p>
            <a:pPr defTabSz="931774">
              <a:defRPr/>
            </a:pPr>
            <a:r>
              <a:rPr lang="en-US" dirty="0"/>
              <a:t>FALSE </a:t>
            </a:r>
          </a:p>
          <a:p>
            <a:pPr defTabSz="931774">
              <a:defRPr/>
            </a:pPr>
            <a:r>
              <a:rPr lang="en-US" dirty="0"/>
              <a:t>10 points</a:t>
            </a:r>
          </a:p>
          <a:p>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6</a:t>
            </a:fld>
            <a:endParaRPr lang="en-US"/>
          </a:p>
        </p:txBody>
      </p:sp>
    </p:spTree>
    <p:extLst>
      <p:ext uri="{BB962C8B-B14F-4D97-AF65-F5344CB8AC3E}">
        <p14:creationId xmlns:p14="http://schemas.microsoft.com/office/powerpoint/2010/main" val="28721286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Kristen</a:t>
            </a:r>
          </a:p>
          <a:p>
            <a:r>
              <a:rPr lang="en-US" dirty="0"/>
              <a:t>There is no defined</a:t>
            </a:r>
          </a:p>
          <a:p>
            <a:r>
              <a:rPr lang="en-US" dirty="0"/>
              <a:t>10 points</a:t>
            </a:r>
          </a:p>
        </p:txBody>
      </p:sp>
      <p:sp>
        <p:nvSpPr>
          <p:cNvPr id="4" name="Slide Number Placeholder 3"/>
          <p:cNvSpPr>
            <a:spLocks noGrp="1"/>
          </p:cNvSpPr>
          <p:nvPr>
            <p:ph type="sldNum" sz="quarter" idx="10"/>
          </p:nvPr>
        </p:nvSpPr>
        <p:spPr/>
        <p:txBody>
          <a:bodyPr/>
          <a:lstStyle/>
          <a:p>
            <a:fld id="{439202B5-787E-4D36-8942-9D80AFF6CBD7}" type="slidenum">
              <a:rPr lang="en-US" smtClean="0"/>
              <a:t>7</a:t>
            </a:fld>
            <a:endParaRPr lang="en-US"/>
          </a:p>
        </p:txBody>
      </p:sp>
    </p:spTree>
    <p:extLst>
      <p:ext uri="{BB962C8B-B14F-4D97-AF65-F5344CB8AC3E}">
        <p14:creationId xmlns:p14="http://schemas.microsoft.com/office/powerpoint/2010/main" val="222345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Kristen</a:t>
            </a:r>
          </a:p>
          <a:p>
            <a:r>
              <a:rPr lang="en-US" dirty="0"/>
              <a:t>True</a:t>
            </a:r>
          </a:p>
          <a:p>
            <a:r>
              <a:rPr lang="en-US" dirty="0"/>
              <a:t>10 points</a:t>
            </a:r>
          </a:p>
        </p:txBody>
      </p:sp>
      <p:sp>
        <p:nvSpPr>
          <p:cNvPr id="4" name="Slide Number Placeholder 3"/>
          <p:cNvSpPr>
            <a:spLocks noGrp="1"/>
          </p:cNvSpPr>
          <p:nvPr>
            <p:ph type="sldNum" sz="quarter" idx="10"/>
          </p:nvPr>
        </p:nvSpPr>
        <p:spPr/>
        <p:txBody>
          <a:bodyPr/>
          <a:lstStyle/>
          <a:p>
            <a:fld id="{439202B5-787E-4D36-8942-9D80AFF6CBD7}" type="slidenum">
              <a:rPr lang="en-US" smtClean="0"/>
              <a:t>8</a:t>
            </a:fld>
            <a:endParaRPr lang="en-US"/>
          </a:p>
        </p:txBody>
      </p:sp>
    </p:spTree>
    <p:extLst>
      <p:ext uri="{BB962C8B-B14F-4D97-AF65-F5344CB8AC3E}">
        <p14:creationId xmlns:p14="http://schemas.microsoft.com/office/powerpoint/2010/main" val="41703850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Kristen</a:t>
            </a:r>
          </a:p>
          <a:p>
            <a:r>
              <a:rPr lang="en-US" dirty="0"/>
              <a:t>True</a:t>
            </a:r>
          </a:p>
          <a:p>
            <a:r>
              <a:rPr lang="en-US" dirty="0"/>
              <a:t>20</a:t>
            </a:r>
            <a:r>
              <a:rPr lang="en-US" baseline="0" dirty="0"/>
              <a:t> points</a:t>
            </a:r>
            <a:endParaRPr lang="en-US" dirty="0"/>
          </a:p>
        </p:txBody>
      </p:sp>
      <p:sp>
        <p:nvSpPr>
          <p:cNvPr id="4" name="Slide Number Placeholder 3"/>
          <p:cNvSpPr>
            <a:spLocks noGrp="1"/>
          </p:cNvSpPr>
          <p:nvPr>
            <p:ph type="sldNum" sz="quarter" idx="10"/>
          </p:nvPr>
        </p:nvSpPr>
        <p:spPr/>
        <p:txBody>
          <a:bodyPr/>
          <a:lstStyle/>
          <a:p>
            <a:fld id="{439202B5-787E-4D36-8942-9D80AFF6CBD7}" type="slidenum">
              <a:rPr lang="en-US" smtClean="0"/>
              <a:t>9</a:t>
            </a:fld>
            <a:endParaRPr lang="en-US"/>
          </a:p>
        </p:txBody>
      </p:sp>
    </p:spTree>
    <p:extLst>
      <p:ext uri="{BB962C8B-B14F-4D97-AF65-F5344CB8AC3E}">
        <p14:creationId xmlns:p14="http://schemas.microsoft.com/office/powerpoint/2010/main" val="3686591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8/15/2023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8/15/2023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8/15/2023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8/15/2023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8/15/2023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rose-hulman.edu/media/1816667/title-ix-rhit-policy-for-civil-rights-equity.pdf"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rose-hulman.edu/media/1868593/title-ix-procedure.pdf"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youtube.com/watch?v=fGoWLWS4-kU"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joinonelove.org/real_time_resources"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mailto:loyd1@rose-hulman.edu/812-877-8484"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 Id="rId5" Type="http://schemas.openxmlformats.org/officeDocument/2006/relationships/hyperlink" Target="https://www.rose-hulman.edu/media/1816667/title-ix-rhit-policy-for-civil-rights-equity.pdf" TargetMode="External"/><Relationship Id="rId4" Type="http://schemas.openxmlformats.org/officeDocument/2006/relationships/hyperlink" Target="mailto:rhodeska@rose-hulman.edu/812-877-8651"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7200" dirty="0">
                <a:latin typeface="Bookman Old Style" panose="02050604050505020204" pitchFamily="18" charset="0"/>
              </a:rPr>
              <a:t>Let’s Play Trivia…</a:t>
            </a:r>
          </a:p>
        </p:txBody>
      </p:sp>
      <p:sp>
        <p:nvSpPr>
          <p:cNvPr id="3" name="Subtitle 2"/>
          <p:cNvSpPr>
            <a:spLocks noGrp="1"/>
          </p:cNvSpPr>
          <p:nvPr>
            <p:ph type="subTitle" idx="1"/>
          </p:nvPr>
        </p:nvSpPr>
        <p:spPr/>
        <p:txBody>
          <a:bodyPr/>
          <a:lstStyle/>
          <a:p>
            <a:pPr algn="ctr"/>
            <a:r>
              <a:rPr lang="en-US" sz="4800" dirty="0"/>
              <a:t>And Win Prizes of Course!</a:t>
            </a:r>
          </a:p>
          <a:p>
            <a:pPr algn="ctr"/>
            <a:endParaRPr lang="en-US" dirty="0"/>
          </a:p>
        </p:txBody>
      </p:sp>
    </p:spTree>
    <p:extLst>
      <p:ext uri="{BB962C8B-B14F-4D97-AF65-F5344CB8AC3E}">
        <p14:creationId xmlns:p14="http://schemas.microsoft.com/office/powerpoint/2010/main" val="3967722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a:t>Question #8</a:t>
            </a:r>
          </a:p>
        </p:txBody>
      </p:sp>
      <p:sp>
        <p:nvSpPr>
          <p:cNvPr id="3" name="Content Placeholder 2"/>
          <p:cNvSpPr>
            <a:spLocks noGrp="1"/>
          </p:cNvSpPr>
          <p:nvPr>
            <p:ph idx="1"/>
          </p:nvPr>
        </p:nvSpPr>
        <p:spPr/>
        <p:txBody>
          <a:bodyPr>
            <a:normAutofit/>
          </a:bodyPr>
          <a:lstStyle/>
          <a:p>
            <a:pPr marL="0" indent="0">
              <a:buNone/>
            </a:pPr>
            <a:r>
              <a:rPr lang="en-US" dirty="0"/>
              <a:t> </a:t>
            </a:r>
            <a:endParaRPr lang="en-US" sz="2000" dirty="0"/>
          </a:p>
          <a:p>
            <a:pPr lvl="0"/>
            <a:r>
              <a:rPr lang="en-US" sz="3200" dirty="0"/>
              <a:t>1 in 3 women and 1 in 4 men in the US will be in a violent relationship in their lifetime.</a:t>
            </a:r>
          </a:p>
          <a:p>
            <a:pPr lvl="1"/>
            <a:r>
              <a:rPr lang="en-US" sz="3000" dirty="0"/>
              <a:t>True</a:t>
            </a:r>
          </a:p>
          <a:p>
            <a:pPr lvl="1"/>
            <a:r>
              <a:rPr lang="en-US" sz="3200" dirty="0"/>
              <a:t>False</a:t>
            </a:r>
          </a:p>
          <a:p>
            <a:pPr marL="457200" lvl="1" indent="0">
              <a:buNone/>
            </a:pPr>
            <a:endParaRPr lang="en-US" sz="3200" dirty="0"/>
          </a:p>
        </p:txBody>
      </p:sp>
    </p:spTree>
    <p:extLst>
      <p:ext uri="{BB962C8B-B14F-4D97-AF65-F5344CB8AC3E}">
        <p14:creationId xmlns:p14="http://schemas.microsoft.com/office/powerpoint/2010/main" val="41814588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a:t>Question #9</a:t>
            </a:r>
          </a:p>
        </p:txBody>
      </p:sp>
      <p:sp>
        <p:nvSpPr>
          <p:cNvPr id="3" name="Content Placeholder 2"/>
          <p:cNvSpPr>
            <a:spLocks noGrp="1"/>
          </p:cNvSpPr>
          <p:nvPr>
            <p:ph idx="1"/>
          </p:nvPr>
        </p:nvSpPr>
        <p:spPr/>
        <p:txBody>
          <a:bodyPr>
            <a:normAutofit/>
          </a:bodyPr>
          <a:lstStyle/>
          <a:p>
            <a:pPr marL="0" indent="0">
              <a:buNone/>
            </a:pPr>
            <a:r>
              <a:rPr lang="en-US" dirty="0"/>
              <a:t> </a:t>
            </a:r>
            <a:endParaRPr lang="en-US" sz="2000" dirty="0"/>
          </a:p>
          <a:p>
            <a:pPr lvl="0"/>
            <a:r>
              <a:rPr lang="en-US" sz="3200" dirty="0"/>
              <a:t>Nearly 50% of women and 40% of men who experience relationship violence will experience it for the first time between the ages of 18-24.</a:t>
            </a:r>
          </a:p>
          <a:p>
            <a:pPr lvl="1"/>
            <a:r>
              <a:rPr lang="en-US" sz="3000" dirty="0"/>
              <a:t>True</a:t>
            </a:r>
          </a:p>
          <a:p>
            <a:pPr lvl="1"/>
            <a:r>
              <a:rPr lang="en-US" sz="3200" dirty="0"/>
              <a:t>False</a:t>
            </a:r>
          </a:p>
          <a:p>
            <a:pPr marL="457200" lvl="1" indent="0">
              <a:buNone/>
            </a:pPr>
            <a:endParaRPr lang="en-US" sz="3200" dirty="0"/>
          </a:p>
        </p:txBody>
      </p:sp>
    </p:spTree>
    <p:extLst>
      <p:ext uri="{BB962C8B-B14F-4D97-AF65-F5344CB8AC3E}">
        <p14:creationId xmlns:p14="http://schemas.microsoft.com/office/powerpoint/2010/main" val="1300039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a:t>Question #10</a:t>
            </a:r>
          </a:p>
        </p:txBody>
      </p:sp>
      <p:sp>
        <p:nvSpPr>
          <p:cNvPr id="3" name="Content Placeholder 2"/>
          <p:cNvSpPr>
            <a:spLocks noGrp="1"/>
          </p:cNvSpPr>
          <p:nvPr>
            <p:ph idx="1"/>
          </p:nvPr>
        </p:nvSpPr>
        <p:spPr/>
        <p:txBody>
          <a:bodyPr>
            <a:normAutofit lnSpcReduction="10000"/>
          </a:bodyPr>
          <a:lstStyle/>
          <a:p>
            <a:pPr marL="0" indent="0">
              <a:buNone/>
            </a:pPr>
            <a:r>
              <a:rPr lang="en-US" dirty="0"/>
              <a:t> </a:t>
            </a:r>
            <a:endParaRPr lang="en-US" sz="2000" dirty="0"/>
          </a:p>
          <a:p>
            <a:pPr lvl="0"/>
            <a:r>
              <a:rPr lang="en-US" sz="3200" dirty="0"/>
              <a:t>Federal law requires colleges to take immediate action to ensure a victim of sexual harassment can continue their education free of ongoing discrimination, harassment, or violence.</a:t>
            </a:r>
          </a:p>
          <a:p>
            <a:pPr lvl="1"/>
            <a:r>
              <a:rPr lang="en-US" sz="3000" dirty="0"/>
              <a:t>True</a:t>
            </a:r>
          </a:p>
          <a:p>
            <a:pPr lvl="1"/>
            <a:r>
              <a:rPr lang="en-US" sz="3200" dirty="0"/>
              <a:t>False</a:t>
            </a:r>
          </a:p>
          <a:p>
            <a:pPr marL="457200" lvl="1" indent="0">
              <a:buNone/>
            </a:pPr>
            <a:endParaRPr lang="en-US" sz="3200" dirty="0"/>
          </a:p>
        </p:txBody>
      </p:sp>
    </p:spTree>
    <p:extLst>
      <p:ext uri="{BB962C8B-B14F-4D97-AF65-F5344CB8AC3E}">
        <p14:creationId xmlns:p14="http://schemas.microsoft.com/office/powerpoint/2010/main" val="10605368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a:t>Question #11</a:t>
            </a:r>
          </a:p>
        </p:txBody>
      </p:sp>
      <p:sp>
        <p:nvSpPr>
          <p:cNvPr id="3" name="Content Placeholder 2"/>
          <p:cNvSpPr>
            <a:spLocks noGrp="1"/>
          </p:cNvSpPr>
          <p:nvPr>
            <p:ph idx="1"/>
          </p:nvPr>
        </p:nvSpPr>
        <p:spPr/>
        <p:txBody>
          <a:bodyPr>
            <a:normAutofit/>
          </a:bodyPr>
          <a:lstStyle/>
          <a:p>
            <a:pPr marL="0" indent="0">
              <a:buNone/>
            </a:pPr>
            <a:r>
              <a:rPr lang="en-US" dirty="0"/>
              <a:t> </a:t>
            </a:r>
            <a:endParaRPr lang="en-US" sz="2000" dirty="0"/>
          </a:p>
          <a:p>
            <a:pPr lvl="0"/>
            <a:r>
              <a:rPr lang="en-US" sz="3200" dirty="0"/>
              <a:t>A person who is a victim of sexual harassment can report CONFIDENTIALLY to:</a:t>
            </a:r>
          </a:p>
          <a:p>
            <a:pPr lvl="1"/>
            <a:r>
              <a:rPr lang="en-US" sz="3000" dirty="0"/>
              <a:t>The Rose-</a:t>
            </a:r>
            <a:r>
              <a:rPr lang="en-US" sz="3000" dirty="0" err="1"/>
              <a:t>Hulman</a:t>
            </a:r>
            <a:r>
              <a:rPr lang="en-US" sz="3000" dirty="0"/>
              <a:t> Counseling Office staff</a:t>
            </a:r>
          </a:p>
          <a:p>
            <a:pPr lvl="1"/>
            <a:r>
              <a:rPr lang="en-US" sz="3000" dirty="0"/>
              <a:t>A resident assistant</a:t>
            </a:r>
          </a:p>
          <a:p>
            <a:pPr lvl="1"/>
            <a:r>
              <a:rPr lang="en-US" sz="3000" dirty="0"/>
              <a:t>A faculty member</a:t>
            </a:r>
          </a:p>
          <a:p>
            <a:pPr marL="457200" lvl="1" indent="0">
              <a:buNone/>
            </a:pPr>
            <a:endParaRPr lang="en-US" sz="3200" dirty="0"/>
          </a:p>
        </p:txBody>
      </p:sp>
    </p:spTree>
    <p:extLst>
      <p:ext uri="{BB962C8B-B14F-4D97-AF65-F5344CB8AC3E}">
        <p14:creationId xmlns:p14="http://schemas.microsoft.com/office/powerpoint/2010/main" val="33897650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Tally ‘</a:t>
            </a:r>
            <a:r>
              <a:rPr lang="en-US" sz="5400" dirty="0" err="1"/>
              <a:t>em</a:t>
            </a:r>
            <a:r>
              <a:rPr lang="en-US" sz="5400" dirty="0"/>
              <a:t> Up!</a:t>
            </a:r>
          </a:p>
        </p:txBody>
      </p:sp>
      <p:sp>
        <p:nvSpPr>
          <p:cNvPr id="3" name="Content Placeholder 2"/>
          <p:cNvSpPr>
            <a:spLocks noGrp="1"/>
          </p:cNvSpPr>
          <p:nvPr>
            <p:ph idx="1"/>
          </p:nvPr>
        </p:nvSpPr>
        <p:spPr/>
        <p:txBody>
          <a:bodyPr/>
          <a:lstStyle/>
          <a:p>
            <a:pPr lvl="0"/>
            <a:r>
              <a:rPr lang="en-US" sz="3200" dirty="0"/>
              <a:t>Let’s review the answers (and learn a few things along the way)</a:t>
            </a:r>
          </a:p>
          <a:p>
            <a:r>
              <a:rPr lang="en-US" sz="3200" dirty="0"/>
              <a:t>Add up your score</a:t>
            </a:r>
          </a:p>
          <a:p>
            <a:pPr lvl="0"/>
            <a:r>
              <a:rPr lang="en-US" sz="3200" dirty="0"/>
              <a:t>Prize time! </a:t>
            </a:r>
            <a:r>
              <a:rPr lang="en-US" sz="1400" dirty="0"/>
              <a:t>(we never said they would be GOOD prizes)</a:t>
            </a:r>
          </a:p>
        </p:txBody>
      </p:sp>
    </p:spTree>
    <p:extLst>
      <p:ext uri="{BB962C8B-B14F-4D97-AF65-F5344CB8AC3E}">
        <p14:creationId xmlns:p14="http://schemas.microsoft.com/office/powerpoint/2010/main" val="36542037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Let’s Talk Title IX</a:t>
            </a:r>
          </a:p>
        </p:txBody>
      </p:sp>
      <p:sp>
        <p:nvSpPr>
          <p:cNvPr id="3" name="Content Placeholder 2"/>
          <p:cNvSpPr>
            <a:spLocks noGrp="1"/>
          </p:cNvSpPr>
          <p:nvPr>
            <p:ph idx="1"/>
          </p:nvPr>
        </p:nvSpPr>
        <p:spPr/>
        <p:txBody>
          <a:bodyPr/>
          <a:lstStyle/>
          <a:p>
            <a:pPr lvl="0"/>
            <a:r>
              <a:rPr lang="en-US" sz="3200" dirty="0"/>
              <a:t>No person in the United States shall, on the basis of sex, be excluded from participation in, be denied the benefits of, or be subjected to discrimination under any educational program or activity receiving financial assistance</a:t>
            </a:r>
          </a:p>
        </p:txBody>
      </p:sp>
    </p:spTree>
    <p:extLst>
      <p:ext uri="{BB962C8B-B14F-4D97-AF65-F5344CB8AC3E}">
        <p14:creationId xmlns:p14="http://schemas.microsoft.com/office/powerpoint/2010/main" val="8116014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Let’s Talk Title IX</a:t>
            </a:r>
          </a:p>
        </p:txBody>
      </p:sp>
      <p:sp>
        <p:nvSpPr>
          <p:cNvPr id="3" name="Content Placeholder 2"/>
          <p:cNvSpPr>
            <a:spLocks noGrp="1"/>
          </p:cNvSpPr>
          <p:nvPr>
            <p:ph idx="1"/>
          </p:nvPr>
        </p:nvSpPr>
        <p:spPr/>
        <p:txBody>
          <a:bodyPr/>
          <a:lstStyle/>
          <a:p>
            <a:pPr lvl="0"/>
            <a:r>
              <a:rPr lang="en-US" sz="3200" dirty="0"/>
              <a:t>Why is this important on a college campus?</a:t>
            </a:r>
          </a:p>
          <a:p>
            <a:pPr lvl="0"/>
            <a:r>
              <a:rPr lang="en-US" sz="3200" dirty="0"/>
              <a:t>Creates a hostile environment</a:t>
            </a:r>
          </a:p>
          <a:p>
            <a:pPr lvl="0"/>
            <a:r>
              <a:rPr lang="en-US" sz="3200" dirty="0"/>
              <a:t>Education provides opportunity</a:t>
            </a:r>
          </a:p>
          <a:p>
            <a:pPr lvl="1"/>
            <a:r>
              <a:rPr lang="en-US" sz="3000" dirty="0"/>
              <a:t>Civil rights and a social justice issue</a:t>
            </a:r>
          </a:p>
          <a:p>
            <a:pPr lvl="0"/>
            <a:r>
              <a:rPr lang="en-US" sz="3200" dirty="0"/>
              <a:t>Criminal Court versus Higher Ed</a:t>
            </a:r>
          </a:p>
        </p:txBody>
      </p:sp>
    </p:spTree>
    <p:extLst>
      <p:ext uri="{BB962C8B-B14F-4D97-AF65-F5344CB8AC3E}">
        <p14:creationId xmlns:p14="http://schemas.microsoft.com/office/powerpoint/2010/main" val="3572816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Let’s Talk Title IX</a:t>
            </a:r>
          </a:p>
        </p:txBody>
      </p:sp>
      <p:sp>
        <p:nvSpPr>
          <p:cNvPr id="3" name="Content Placeholder 2"/>
          <p:cNvSpPr>
            <a:spLocks noGrp="1"/>
          </p:cNvSpPr>
          <p:nvPr>
            <p:ph idx="1"/>
          </p:nvPr>
        </p:nvSpPr>
        <p:spPr/>
        <p:txBody>
          <a:bodyPr/>
          <a:lstStyle/>
          <a:p>
            <a:pPr lvl="0"/>
            <a:r>
              <a:rPr lang="en-US" sz="3200" dirty="0"/>
              <a:t>Schools must be proactive in ensuring their campus is free of discrimination based on sex</a:t>
            </a:r>
            <a:endParaRPr lang="en-US" sz="2800" dirty="0"/>
          </a:p>
          <a:p>
            <a:pPr lvl="0"/>
            <a:r>
              <a:rPr lang="en-US" sz="2800" dirty="0"/>
              <a:t>A school put “on notice” of possible sexual harassment of a student must take immediate and appropriate steps to do FOUR very specific things </a:t>
            </a:r>
            <a:endParaRPr lang="en-US" sz="3200" dirty="0"/>
          </a:p>
        </p:txBody>
      </p:sp>
    </p:spTree>
    <p:extLst>
      <p:ext uri="{BB962C8B-B14F-4D97-AF65-F5344CB8AC3E}">
        <p14:creationId xmlns:p14="http://schemas.microsoft.com/office/powerpoint/2010/main" val="3378204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Let’s Talk Title IX</a:t>
            </a:r>
          </a:p>
        </p:txBody>
      </p:sp>
      <p:sp>
        <p:nvSpPr>
          <p:cNvPr id="3" name="Content Placeholder 2"/>
          <p:cNvSpPr>
            <a:spLocks noGrp="1"/>
          </p:cNvSpPr>
          <p:nvPr>
            <p:ph idx="1"/>
          </p:nvPr>
        </p:nvSpPr>
        <p:spPr/>
        <p:txBody>
          <a:bodyPr/>
          <a:lstStyle/>
          <a:p>
            <a:pPr lvl="0"/>
            <a:r>
              <a:rPr lang="en-US" sz="3200" dirty="0"/>
              <a:t>1. Investigate what occurred</a:t>
            </a:r>
          </a:p>
          <a:p>
            <a:pPr lvl="0"/>
            <a:r>
              <a:rPr lang="en-US" sz="3200" dirty="0"/>
              <a:t>2. Take prompt and effective action to end the harassment</a:t>
            </a:r>
          </a:p>
          <a:p>
            <a:pPr lvl="0"/>
            <a:r>
              <a:rPr lang="en-US" sz="3200" dirty="0"/>
              <a:t>3. Remedy the effects</a:t>
            </a:r>
          </a:p>
          <a:p>
            <a:pPr lvl="0"/>
            <a:r>
              <a:rPr lang="en-US" sz="3200" dirty="0"/>
              <a:t>4. Prevent it from occurring again </a:t>
            </a:r>
          </a:p>
        </p:txBody>
      </p:sp>
    </p:spTree>
    <p:extLst>
      <p:ext uri="{BB962C8B-B14F-4D97-AF65-F5344CB8AC3E}">
        <p14:creationId xmlns:p14="http://schemas.microsoft.com/office/powerpoint/2010/main" val="4261630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Let’s Talk Title IX</a:t>
            </a:r>
          </a:p>
        </p:txBody>
      </p:sp>
      <p:sp>
        <p:nvSpPr>
          <p:cNvPr id="3" name="Content Placeholder 2"/>
          <p:cNvSpPr>
            <a:spLocks noGrp="1"/>
          </p:cNvSpPr>
          <p:nvPr>
            <p:ph idx="1"/>
          </p:nvPr>
        </p:nvSpPr>
        <p:spPr/>
        <p:txBody>
          <a:bodyPr/>
          <a:lstStyle/>
          <a:p>
            <a:pPr lvl="0"/>
            <a:r>
              <a:rPr lang="en-US" sz="3200" dirty="0"/>
              <a:t>As well, schools/employees/students may not retaliate against someone filing a complaint</a:t>
            </a:r>
          </a:p>
          <a:p>
            <a:pPr lvl="0"/>
            <a:r>
              <a:rPr lang="en-US" sz="3200" dirty="0"/>
              <a:t>Retaliation is a serious offence. Rose-</a:t>
            </a:r>
            <a:r>
              <a:rPr lang="en-US" sz="3200" dirty="0" err="1"/>
              <a:t>Hulman</a:t>
            </a:r>
            <a:r>
              <a:rPr lang="en-US" sz="3200" dirty="0"/>
              <a:t> will investigate all reports of retaliation and determine appropriate sanctions.</a:t>
            </a:r>
          </a:p>
        </p:txBody>
      </p:sp>
    </p:spTree>
    <p:extLst>
      <p:ext uri="{BB962C8B-B14F-4D97-AF65-F5344CB8AC3E}">
        <p14:creationId xmlns:p14="http://schemas.microsoft.com/office/powerpoint/2010/main" val="583858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a:t>The Rules</a:t>
            </a:r>
          </a:p>
        </p:txBody>
      </p:sp>
      <p:sp>
        <p:nvSpPr>
          <p:cNvPr id="3" name="Content Placeholder 2"/>
          <p:cNvSpPr>
            <a:spLocks noGrp="1"/>
          </p:cNvSpPr>
          <p:nvPr>
            <p:ph idx="1"/>
          </p:nvPr>
        </p:nvSpPr>
        <p:spPr/>
        <p:txBody>
          <a:bodyPr>
            <a:normAutofit fontScale="92500" lnSpcReduction="10000"/>
          </a:bodyPr>
          <a:lstStyle/>
          <a:p>
            <a:r>
              <a:rPr lang="en-US" sz="3200" dirty="0"/>
              <a:t>Each table is a team</a:t>
            </a:r>
          </a:p>
          <a:p>
            <a:r>
              <a:rPr lang="en-US" sz="3200" dirty="0"/>
              <a:t>Work with your table-mates to determine the correct answer</a:t>
            </a:r>
          </a:p>
          <a:p>
            <a:r>
              <a:rPr lang="en-US" sz="3200" dirty="0"/>
              <a:t>Write your answer on the sheet provided (no changing answers once you have written them down)</a:t>
            </a:r>
          </a:p>
          <a:p>
            <a:r>
              <a:rPr lang="en-US" sz="3200" dirty="0"/>
              <a:t>Think hard – the winning table will win PRIZES!! (yeah!)</a:t>
            </a:r>
          </a:p>
        </p:txBody>
      </p:sp>
    </p:spTree>
    <p:extLst>
      <p:ext uri="{BB962C8B-B14F-4D97-AF65-F5344CB8AC3E}">
        <p14:creationId xmlns:p14="http://schemas.microsoft.com/office/powerpoint/2010/main" val="26829924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Rose-</a:t>
            </a:r>
            <a:r>
              <a:rPr lang="en-US" sz="5400" dirty="0" err="1"/>
              <a:t>Hulman</a:t>
            </a:r>
            <a:r>
              <a:rPr lang="en-US" sz="5400" dirty="0"/>
              <a:t> Takes Action</a:t>
            </a:r>
          </a:p>
        </p:txBody>
      </p:sp>
      <p:sp>
        <p:nvSpPr>
          <p:cNvPr id="3" name="Content Placeholder 2"/>
          <p:cNvSpPr>
            <a:spLocks noGrp="1"/>
          </p:cNvSpPr>
          <p:nvPr>
            <p:ph idx="1"/>
          </p:nvPr>
        </p:nvSpPr>
        <p:spPr/>
        <p:txBody>
          <a:bodyPr/>
          <a:lstStyle/>
          <a:p>
            <a:pPr lvl="1"/>
            <a:r>
              <a:rPr lang="en-US" sz="3000" dirty="0">
                <a:hlinkClick r:id="rId3"/>
              </a:rPr>
              <a:t>Rose-</a:t>
            </a:r>
            <a:r>
              <a:rPr lang="en-US" sz="3000" dirty="0" err="1">
                <a:hlinkClick r:id="rId3"/>
              </a:rPr>
              <a:t>Hulman</a:t>
            </a:r>
            <a:r>
              <a:rPr lang="en-US" sz="3000" dirty="0">
                <a:hlinkClick r:id="rId3"/>
              </a:rPr>
              <a:t> Policy for Civil Rights Equity</a:t>
            </a:r>
            <a:endParaRPr lang="en-US" sz="3000" dirty="0"/>
          </a:p>
          <a:p>
            <a:pPr lvl="1"/>
            <a:r>
              <a:rPr lang="en-US" sz="3000" dirty="0"/>
              <a:t>This policy is located in the student handbook </a:t>
            </a:r>
          </a:p>
          <a:p>
            <a:pPr lvl="1"/>
            <a:r>
              <a:rPr lang="en-US" sz="3000" dirty="0"/>
              <a:t>Your responsibility to understand the content</a:t>
            </a:r>
          </a:p>
        </p:txBody>
      </p:sp>
    </p:spTree>
    <p:extLst>
      <p:ext uri="{BB962C8B-B14F-4D97-AF65-F5344CB8AC3E}">
        <p14:creationId xmlns:p14="http://schemas.microsoft.com/office/powerpoint/2010/main" val="3344687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Rose-</a:t>
            </a:r>
            <a:r>
              <a:rPr lang="en-US" sz="5400" dirty="0" err="1"/>
              <a:t>Hulman</a:t>
            </a:r>
            <a:r>
              <a:rPr lang="en-US" sz="5400" dirty="0"/>
              <a:t> Takes Action</a:t>
            </a:r>
          </a:p>
        </p:txBody>
      </p:sp>
      <p:sp>
        <p:nvSpPr>
          <p:cNvPr id="3" name="Content Placeholder 2"/>
          <p:cNvSpPr>
            <a:spLocks noGrp="1"/>
          </p:cNvSpPr>
          <p:nvPr>
            <p:ph idx="1"/>
          </p:nvPr>
        </p:nvSpPr>
        <p:spPr/>
        <p:txBody>
          <a:bodyPr>
            <a:normAutofit/>
          </a:bodyPr>
          <a:lstStyle/>
          <a:p>
            <a:pPr lvl="1"/>
            <a:r>
              <a:rPr lang="en-US" sz="3000" dirty="0">
                <a:hlinkClick r:id="rId3"/>
              </a:rPr>
              <a:t>Rose-</a:t>
            </a:r>
            <a:r>
              <a:rPr lang="en-US" sz="3000" dirty="0" err="1">
                <a:hlinkClick r:id="rId3"/>
              </a:rPr>
              <a:t>Hulman</a:t>
            </a:r>
            <a:r>
              <a:rPr lang="en-US" sz="3000" dirty="0">
                <a:hlinkClick r:id="rId3"/>
              </a:rPr>
              <a:t> Complaint Resolution Procedure for Civil Rights Equity</a:t>
            </a:r>
            <a:endParaRPr lang="en-US" sz="3000" dirty="0"/>
          </a:p>
          <a:p>
            <a:pPr lvl="1"/>
            <a:r>
              <a:rPr lang="en-US" sz="3000" dirty="0"/>
              <a:t>This procedure is located in the student handbook</a:t>
            </a:r>
          </a:p>
          <a:p>
            <a:pPr lvl="1"/>
            <a:r>
              <a:rPr lang="en-US" sz="3000" dirty="0"/>
              <a:t>Your responsibility to understand the content</a:t>
            </a:r>
          </a:p>
          <a:p>
            <a:pPr marL="914400" lvl="2" indent="0">
              <a:buNone/>
            </a:pPr>
            <a:endParaRPr lang="en-US" sz="2800" dirty="0"/>
          </a:p>
        </p:txBody>
      </p:sp>
    </p:spTree>
    <p:extLst>
      <p:ext uri="{BB962C8B-B14F-4D97-AF65-F5344CB8AC3E}">
        <p14:creationId xmlns:p14="http://schemas.microsoft.com/office/powerpoint/2010/main" val="39593971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dirty="0"/>
              <a:t>Important Highlights of the Policy</a:t>
            </a:r>
          </a:p>
        </p:txBody>
      </p:sp>
      <p:sp>
        <p:nvSpPr>
          <p:cNvPr id="3" name="Content Placeholder 2"/>
          <p:cNvSpPr>
            <a:spLocks noGrp="1"/>
          </p:cNvSpPr>
          <p:nvPr>
            <p:ph idx="1"/>
          </p:nvPr>
        </p:nvSpPr>
        <p:spPr/>
        <p:txBody>
          <a:bodyPr>
            <a:normAutofit/>
          </a:bodyPr>
          <a:lstStyle/>
          <a:p>
            <a:pPr marL="0" lvl="0" indent="0">
              <a:buNone/>
            </a:pPr>
            <a:r>
              <a:rPr lang="en-US" sz="3200" dirty="0"/>
              <a:t> </a:t>
            </a:r>
          </a:p>
          <a:p>
            <a:pPr lvl="0"/>
            <a:r>
              <a:rPr lang="en-US" sz="2800" dirty="0"/>
              <a:t>Defines sexual misconduct and sexual harassment</a:t>
            </a:r>
          </a:p>
          <a:p>
            <a:pPr lvl="0"/>
            <a:r>
              <a:rPr lang="en-US" sz="2800" dirty="0"/>
              <a:t>Defines consent</a:t>
            </a:r>
          </a:p>
          <a:p>
            <a:pPr lvl="0"/>
            <a:r>
              <a:rPr lang="en-US" sz="2800" dirty="0"/>
              <a:t>Addresses other forms of discrimination not tolerated by Rose-</a:t>
            </a:r>
            <a:r>
              <a:rPr lang="en-US" sz="2800" dirty="0" err="1"/>
              <a:t>Hulman</a:t>
            </a:r>
            <a:endParaRPr lang="en-US" sz="2800" dirty="0"/>
          </a:p>
        </p:txBody>
      </p:sp>
    </p:spTree>
    <p:extLst>
      <p:ext uri="{BB962C8B-B14F-4D97-AF65-F5344CB8AC3E}">
        <p14:creationId xmlns:p14="http://schemas.microsoft.com/office/powerpoint/2010/main" val="37297461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dirty="0"/>
              <a:t>Important Highlights of the Policy</a:t>
            </a:r>
          </a:p>
        </p:txBody>
      </p:sp>
      <p:sp>
        <p:nvSpPr>
          <p:cNvPr id="3" name="Content Placeholder 2"/>
          <p:cNvSpPr>
            <a:spLocks noGrp="1"/>
          </p:cNvSpPr>
          <p:nvPr>
            <p:ph idx="1"/>
          </p:nvPr>
        </p:nvSpPr>
        <p:spPr>
          <a:xfrm>
            <a:off x="677334" y="2160589"/>
            <a:ext cx="8596668" cy="4418011"/>
          </a:xfrm>
        </p:spPr>
        <p:txBody>
          <a:bodyPr>
            <a:normAutofit fontScale="85000" lnSpcReduction="20000"/>
          </a:bodyPr>
          <a:lstStyle/>
          <a:p>
            <a:r>
              <a:rPr lang="en-US" sz="2800" dirty="0"/>
              <a:t>Reporting</a:t>
            </a:r>
          </a:p>
          <a:p>
            <a:pPr lvl="1"/>
            <a:r>
              <a:rPr lang="en-US" sz="2600" dirty="0"/>
              <a:t>Kristen Loyd or Kyle Rhodes</a:t>
            </a:r>
          </a:p>
          <a:p>
            <a:pPr lvl="1"/>
            <a:r>
              <a:rPr lang="en-US" sz="2600" dirty="0"/>
              <a:t>Rose-</a:t>
            </a:r>
            <a:r>
              <a:rPr lang="en-US" sz="2600" dirty="0" err="1"/>
              <a:t>Hulman</a:t>
            </a:r>
            <a:r>
              <a:rPr lang="en-US" sz="2600" dirty="0"/>
              <a:t> Counselor (Confidential)</a:t>
            </a:r>
          </a:p>
          <a:p>
            <a:r>
              <a:rPr lang="en-US" sz="2800" dirty="0"/>
              <a:t>Mandatory Reporters</a:t>
            </a:r>
          </a:p>
          <a:p>
            <a:pPr lvl="1"/>
            <a:r>
              <a:rPr lang="en-US" sz="2600" dirty="0"/>
              <a:t>Any responsible employee</a:t>
            </a:r>
          </a:p>
          <a:p>
            <a:pPr lvl="1"/>
            <a:r>
              <a:rPr lang="en-US" sz="2600" dirty="0"/>
              <a:t>RAs/SAs included!</a:t>
            </a:r>
          </a:p>
          <a:p>
            <a:r>
              <a:rPr lang="en-US" sz="2800" dirty="0"/>
              <a:t>External Reporting</a:t>
            </a:r>
          </a:p>
          <a:p>
            <a:pPr lvl="1"/>
            <a:r>
              <a:rPr lang="en-US" sz="2600" dirty="0"/>
              <a:t>Clergy people</a:t>
            </a:r>
          </a:p>
          <a:p>
            <a:pPr lvl="1"/>
            <a:r>
              <a:rPr lang="en-US" sz="2600" dirty="0"/>
              <a:t>SANE Nurse (Regional Hospital)</a:t>
            </a:r>
          </a:p>
          <a:p>
            <a:pPr lvl="1"/>
            <a:r>
              <a:rPr lang="en-US" sz="2600" dirty="0"/>
              <a:t>C.O.D.A</a:t>
            </a:r>
          </a:p>
          <a:p>
            <a:pPr lvl="1"/>
            <a:r>
              <a:rPr lang="en-US" sz="2600" dirty="0"/>
              <a:t>Hotlines</a:t>
            </a:r>
          </a:p>
        </p:txBody>
      </p:sp>
    </p:spTree>
    <p:extLst>
      <p:ext uri="{BB962C8B-B14F-4D97-AF65-F5344CB8AC3E}">
        <p14:creationId xmlns:p14="http://schemas.microsoft.com/office/powerpoint/2010/main" val="4088511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dirty="0"/>
              <a:t>Important Highlights of the Procedure</a:t>
            </a:r>
          </a:p>
        </p:txBody>
      </p:sp>
      <p:sp>
        <p:nvSpPr>
          <p:cNvPr id="3" name="Content Placeholder 2"/>
          <p:cNvSpPr>
            <a:spLocks noGrp="1"/>
          </p:cNvSpPr>
          <p:nvPr>
            <p:ph idx="1"/>
          </p:nvPr>
        </p:nvSpPr>
        <p:spPr/>
        <p:txBody>
          <a:bodyPr>
            <a:normAutofit/>
          </a:bodyPr>
          <a:lstStyle/>
          <a:p>
            <a:pPr marL="0" lvl="0" indent="0">
              <a:buNone/>
            </a:pPr>
            <a:r>
              <a:rPr lang="en-US" sz="3200" dirty="0"/>
              <a:t> </a:t>
            </a:r>
          </a:p>
          <a:p>
            <a:pPr lvl="0"/>
            <a:r>
              <a:rPr lang="en-US" sz="2800" dirty="0"/>
              <a:t>Investigation model</a:t>
            </a:r>
          </a:p>
          <a:p>
            <a:pPr lvl="0"/>
            <a:r>
              <a:rPr lang="en-US" sz="2800" dirty="0"/>
              <a:t>Team of trained investigators made up of faculty and staff (Equity Resolution Panel)</a:t>
            </a:r>
          </a:p>
          <a:p>
            <a:pPr lvl="0"/>
            <a:r>
              <a:rPr lang="en-US" sz="2800" dirty="0"/>
              <a:t>The goal of the investigation is to fact find</a:t>
            </a:r>
          </a:p>
          <a:p>
            <a:pPr lvl="0"/>
            <a:r>
              <a:rPr lang="en-US" sz="2800" dirty="0"/>
              <a:t>Preponderance of Evidence (50 plus a feather/more likely than not)</a:t>
            </a:r>
          </a:p>
        </p:txBody>
      </p:sp>
    </p:spTree>
    <p:extLst>
      <p:ext uri="{BB962C8B-B14F-4D97-AF65-F5344CB8AC3E}">
        <p14:creationId xmlns:p14="http://schemas.microsoft.com/office/powerpoint/2010/main" val="36050719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What is Consent?</a:t>
            </a:r>
          </a:p>
        </p:txBody>
      </p:sp>
      <p:sp>
        <p:nvSpPr>
          <p:cNvPr id="3" name="Content Placeholder 2"/>
          <p:cNvSpPr>
            <a:spLocks noGrp="1"/>
          </p:cNvSpPr>
          <p:nvPr>
            <p:ph idx="1"/>
          </p:nvPr>
        </p:nvSpPr>
        <p:spPr/>
        <p:txBody>
          <a:bodyPr>
            <a:normAutofit fontScale="92500"/>
          </a:bodyPr>
          <a:lstStyle/>
          <a:p>
            <a:pPr lvl="0"/>
            <a:r>
              <a:rPr lang="en-US" sz="2800" dirty="0"/>
              <a:t>Consent is knowing, voluntary and clear permission by word or action, to engage in mutually agreed upon sexual activity. Since individuals may experience the same interaction in different ways, it is the responsibility of each party to make certain that the other has consented before engaging in the activity. For consent to be valid, there must be a clear expression in words or actions that the other individual consented to that specific sexual conduct. </a:t>
            </a:r>
          </a:p>
        </p:txBody>
      </p:sp>
    </p:spTree>
    <p:extLst>
      <p:ext uri="{BB962C8B-B14F-4D97-AF65-F5344CB8AC3E}">
        <p14:creationId xmlns:p14="http://schemas.microsoft.com/office/powerpoint/2010/main" val="12969241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What is Consent?</a:t>
            </a:r>
          </a:p>
        </p:txBody>
      </p:sp>
      <p:sp>
        <p:nvSpPr>
          <p:cNvPr id="3" name="Content Placeholder 2"/>
          <p:cNvSpPr>
            <a:spLocks noGrp="1"/>
          </p:cNvSpPr>
          <p:nvPr>
            <p:ph idx="1"/>
          </p:nvPr>
        </p:nvSpPr>
        <p:spPr/>
        <p:txBody>
          <a:bodyPr>
            <a:normAutofit/>
          </a:bodyPr>
          <a:lstStyle/>
          <a:p>
            <a:pPr lvl="0"/>
            <a:r>
              <a:rPr lang="en-US" sz="2800" dirty="0"/>
              <a:t>A person cannot consent if he or she is unable to understand what is happening or is disoriented, helpless, asleep or unconscious for any reason, including due to alcohol or other drugs. </a:t>
            </a:r>
          </a:p>
          <a:p>
            <a:pPr lvl="0"/>
            <a:r>
              <a:rPr lang="en-US" sz="2800" dirty="0"/>
              <a:t>It is not an excuse that the individual responding party of sexual misconduct was intoxicated and, therefore, did not realize the incapacity of the other. </a:t>
            </a:r>
          </a:p>
        </p:txBody>
      </p:sp>
    </p:spTree>
    <p:extLst>
      <p:ext uri="{BB962C8B-B14F-4D97-AF65-F5344CB8AC3E}">
        <p14:creationId xmlns:p14="http://schemas.microsoft.com/office/powerpoint/2010/main" val="5472652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What is Consent?</a:t>
            </a:r>
          </a:p>
        </p:txBody>
      </p:sp>
      <p:sp>
        <p:nvSpPr>
          <p:cNvPr id="3" name="Content Placeholder 2"/>
          <p:cNvSpPr>
            <a:spLocks noGrp="1"/>
          </p:cNvSpPr>
          <p:nvPr>
            <p:ph idx="1"/>
          </p:nvPr>
        </p:nvSpPr>
        <p:spPr/>
        <p:txBody>
          <a:bodyPr>
            <a:normAutofit fontScale="85000" lnSpcReduction="20000"/>
          </a:bodyPr>
          <a:lstStyle/>
          <a:p>
            <a:pPr lvl="0"/>
            <a:r>
              <a:rPr lang="en-US" sz="2800" dirty="0"/>
              <a:t>Consent to some sexual contact (such as kissing or fondling) cannot be presumed to be consent for other sexual activity (such as intercourse). </a:t>
            </a:r>
          </a:p>
          <a:p>
            <a:pPr lvl="0"/>
            <a:r>
              <a:rPr lang="en-US" sz="2800" dirty="0"/>
              <a:t>A current or previous dating relationship is not sufficient to constitute consent. </a:t>
            </a:r>
          </a:p>
          <a:p>
            <a:pPr lvl="0"/>
            <a:r>
              <a:rPr lang="en-US" sz="2800" dirty="0"/>
              <a:t>Silence or the absence of resistance alone is not consent. </a:t>
            </a:r>
          </a:p>
          <a:p>
            <a:pPr lvl="0"/>
            <a:r>
              <a:rPr lang="en-US" sz="2800" dirty="0"/>
              <a:t>A person can withdraw consent at any time during sexual activity by expressing in words or actions that he or she no longer wants the act to continue, and, if that happens, the other person must stop immediately. </a:t>
            </a:r>
          </a:p>
          <a:p>
            <a:pPr lvl="0"/>
            <a:r>
              <a:rPr lang="en-US" sz="2800" dirty="0"/>
              <a:t>Think of a stop light.</a:t>
            </a:r>
          </a:p>
        </p:txBody>
      </p:sp>
    </p:spTree>
    <p:extLst>
      <p:ext uri="{BB962C8B-B14F-4D97-AF65-F5344CB8AC3E}">
        <p14:creationId xmlns:p14="http://schemas.microsoft.com/office/powerpoint/2010/main" val="367070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Consent at Rose-</a:t>
            </a:r>
            <a:r>
              <a:rPr lang="en-US" sz="5400" dirty="0" err="1"/>
              <a:t>Hulman</a:t>
            </a:r>
            <a:endParaRPr lang="en-US" sz="5400"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12978" y="2108200"/>
            <a:ext cx="9838881" cy="3539236"/>
          </a:xfrm>
        </p:spPr>
      </p:pic>
    </p:spTree>
    <p:extLst>
      <p:ext uri="{BB962C8B-B14F-4D97-AF65-F5344CB8AC3E}">
        <p14:creationId xmlns:p14="http://schemas.microsoft.com/office/powerpoint/2010/main" val="25580792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Tea Time?</a:t>
            </a:r>
          </a:p>
        </p:txBody>
      </p:sp>
      <p:sp>
        <p:nvSpPr>
          <p:cNvPr id="3" name="Content Placeholder 2"/>
          <p:cNvSpPr>
            <a:spLocks noGrp="1"/>
          </p:cNvSpPr>
          <p:nvPr>
            <p:ph idx="1"/>
          </p:nvPr>
        </p:nvSpPr>
        <p:spPr/>
        <p:txBody>
          <a:bodyPr>
            <a:normAutofit/>
          </a:bodyPr>
          <a:lstStyle/>
          <a:p>
            <a:pPr lvl="0"/>
            <a:r>
              <a:rPr lang="en-US" sz="2800" dirty="0"/>
              <a:t>This may help you better understand consent.</a:t>
            </a:r>
          </a:p>
          <a:p>
            <a:pPr lvl="0"/>
            <a:r>
              <a:rPr lang="en-US" sz="2800" dirty="0">
                <a:hlinkClick r:id="rId3"/>
              </a:rPr>
              <a:t>https://www.youtube.com/watch?v=fGoWLWS4-kU</a:t>
            </a:r>
            <a:endParaRPr lang="en-US" sz="2800" dirty="0"/>
          </a:p>
          <a:p>
            <a:pPr marL="0" lvl="0" indent="0">
              <a:buNone/>
            </a:pPr>
            <a:endParaRPr lang="en-US" sz="2800" dirty="0"/>
          </a:p>
        </p:txBody>
      </p:sp>
    </p:spTree>
    <p:extLst>
      <p:ext uri="{BB962C8B-B14F-4D97-AF65-F5344CB8AC3E}">
        <p14:creationId xmlns:p14="http://schemas.microsoft.com/office/powerpoint/2010/main" val="41212755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a:t>Question #1</a:t>
            </a:r>
          </a:p>
        </p:txBody>
      </p:sp>
      <p:sp>
        <p:nvSpPr>
          <p:cNvPr id="3" name="Content Placeholder 2"/>
          <p:cNvSpPr>
            <a:spLocks noGrp="1"/>
          </p:cNvSpPr>
          <p:nvPr>
            <p:ph idx="1"/>
          </p:nvPr>
        </p:nvSpPr>
        <p:spPr/>
        <p:txBody>
          <a:bodyPr/>
          <a:lstStyle/>
          <a:p>
            <a:pPr lvl="0"/>
            <a:r>
              <a:rPr lang="en-US" sz="3200" dirty="0"/>
              <a:t>Title IX is a landmark federal civil right that prohibits discrimination based on what in education?</a:t>
            </a:r>
          </a:p>
          <a:p>
            <a:pPr lvl="1"/>
            <a:r>
              <a:rPr lang="en-US" sz="3200" dirty="0"/>
              <a:t>Sex discrimination</a:t>
            </a:r>
          </a:p>
          <a:p>
            <a:pPr lvl="1"/>
            <a:r>
              <a:rPr lang="en-US" sz="3200" dirty="0"/>
              <a:t>Race discrimination</a:t>
            </a:r>
          </a:p>
          <a:p>
            <a:pPr lvl="1"/>
            <a:r>
              <a:rPr lang="en-US" sz="3200" dirty="0"/>
              <a:t>Age discrimination</a:t>
            </a:r>
          </a:p>
          <a:p>
            <a:endParaRPr lang="en-US" dirty="0"/>
          </a:p>
        </p:txBody>
      </p:sp>
    </p:spTree>
    <p:extLst>
      <p:ext uri="{BB962C8B-B14F-4D97-AF65-F5344CB8AC3E}">
        <p14:creationId xmlns:p14="http://schemas.microsoft.com/office/powerpoint/2010/main" val="9754960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Relationship Violence?</a:t>
            </a:r>
          </a:p>
        </p:txBody>
      </p:sp>
      <p:sp>
        <p:nvSpPr>
          <p:cNvPr id="3" name="Content Placeholder 2"/>
          <p:cNvSpPr>
            <a:spLocks noGrp="1"/>
          </p:cNvSpPr>
          <p:nvPr>
            <p:ph idx="1"/>
          </p:nvPr>
        </p:nvSpPr>
        <p:spPr/>
        <p:txBody>
          <a:bodyPr>
            <a:normAutofit/>
          </a:bodyPr>
          <a:lstStyle/>
          <a:p>
            <a:pPr lvl="0"/>
            <a:r>
              <a:rPr lang="en-US" sz="2800" dirty="0"/>
              <a:t>Relationship violence is a societal epidemic, affecting people of every age, race, class, gender, and sexual orientation.</a:t>
            </a:r>
          </a:p>
          <a:p>
            <a:pPr lvl="0"/>
            <a:r>
              <a:rPr lang="en-US" sz="2800" dirty="0"/>
              <a:t>Young adults age 16-24 are at greatest risk.</a:t>
            </a:r>
          </a:p>
          <a:p>
            <a:pPr lvl="0"/>
            <a:r>
              <a:rPr lang="en-US" sz="2800" dirty="0"/>
              <a:t>Young adults often don’t think relationship violence happens or could happen to them.</a:t>
            </a:r>
          </a:p>
          <a:p>
            <a:pPr lvl="0"/>
            <a:endParaRPr lang="en-US" sz="2800" dirty="0"/>
          </a:p>
          <a:p>
            <a:pPr marL="0" lvl="0" indent="0">
              <a:buNone/>
            </a:pPr>
            <a:endParaRPr lang="en-US" sz="2800" dirty="0"/>
          </a:p>
        </p:txBody>
      </p:sp>
    </p:spTree>
    <p:extLst>
      <p:ext uri="{BB962C8B-B14F-4D97-AF65-F5344CB8AC3E}">
        <p14:creationId xmlns:p14="http://schemas.microsoft.com/office/powerpoint/2010/main" val="3504738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Relationship Violence</a:t>
            </a:r>
          </a:p>
        </p:txBody>
      </p:sp>
      <p:sp>
        <p:nvSpPr>
          <p:cNvPr id="3" name="Content Placeholder 2"/>
          <p:cNvSpPr>
            <a:spLocks noGrp="1"/>
          </p:cNvSpPr>
          <p:nvPr>
            <p:ph idx="1"/>
          </p:nvPr>
        </p:nvSpPr>
        <p:spPr/>
        <p:txBody>
          <a:bodyPr>
            <a:normAutofit/>
          </a:bodyPr>
          <a:lstStyle/>
          <a:p>
            <a:pPr lvl="0"/>
            <a:endParaRPr lang="en-US" sz="2800" dirty="0"/>
          </a:p>
          <a:p>
            <a:pPr marL="0" lvl="0" indent="0">
              <a:buNone/>
            </a:pPr>
            <a:endParaRPr lang="en-US" sz="28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6936" y="1930400"/>
            <a:ext cx="10305963" cy="3840669"/>
          </a:xfrm>
          <a:prstGeom prst="rect">
            <a:avLst/>
          </a:prstGeom>
        </p:spPr>
      </p:pic>
    </p:spTree>
    <p:extLst>
      <p:ext uri="{BB962C8B-B14F-4D97-AF65-F5344CB8AC3E}">
        <p14:creationId xmlns:p14="http://schemas.microsoft.com/office/powerpoint/2010/main" val="42492295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Relationship Violence</a:t>
            </a:r>
          </a:p>
        </p:txBody>
      </p:sp>
      <p:sp>
        <p:nvSpPr>
          <p:cNvPr id="3" name="Content Placeholder 2"/>
          <p:cNvSpPr>
            <a:spLocks noGrp="1"/>
          </p:cNvSpPr>
          <p:nvPr>
            <p:ph idx="1"/>
          </p:nvPr>
        </p:nvSpPr>
        <p:spPr/>
        <p:txBody>
          <a:bodyPr>
            <a:normAutofit/>
          </a:bodyPr>
          <a:lstStyle/>
          <a:p>
            <a:pPr lvl="0"/>
            <a:endParaRPr lang="en-US" sz="2800" dirty="0"/>
          </a:p>
          <a:p>
            <a:pPr marL="0" lvl="0" indent="0">
              <a:buNone/>
            </a:pPr>
            <a:endParaRPr lang="en-US" sz="28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6936" y="1950087"/>
            <a:ext cx="10305963" cy="3801294"/>
          </a:xfrm>
          <a:prstGeom prst="rect">
            <a:avLst/>
          </a:prstGeom>
        </p:spPr>
      </p:pic>
    </p:spTree>
    <p:extLst>
      <p:ext uri="{BB962C8B-B14F-4D97-AF65-F5344CB8AC3E}">
        <p14:creationId xmlns:p14="http://schemas.microsoft.com/office/powerpoint/2010/main" val="6549203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Relationship Violence</a:t>
            </a:r>
          </a:p>
        </p:txBody>
      </p:sp>
      <p:sp>
        <p:nvSpPr>
          <p:cNvPr id="3" name="Content Placeholder 2"/>
          <p:cNvSpPr>
            <a:spLocks noGrp="1"/>
          </p:cNvSpPr>
          <p:nvPr>
            <p:ph idx="1"/>
          </p:nvPr>
        </p:nvSpPr>
        <p:spPr/>
        <p:txBody>
          <a:bodyPr>
            <a:normAutofit/>
          </a:bodyPr>
          <a:lstStyle/>
          <a:p>
            <a:pPr lvl="0"/>
            <a:endParaRPr lang="en-US" sz="2800" dirty="0"/>
          </a:p>
          <a:p>
            <a:pPr marL="0" lvl="0" indent="0">
              <a:buNone/>
            </a:pPr>
            <a:endParaRPr lang="en-US" sz="280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8592" y="2058679"/>
            <a:ext cx="9876507" cy="3550442"/>
          </a:xfrm>
          <a:prstGeom prst="rect">
            <a:avLst/>
          </a:prstGeom>
        </p:spPr>
      </p:pic>
    </p:spTree>
    <p:extLst>
      <p:ext uri="{BB962C8B-B14F-4D97-AF65-F5344CB8AC3E}">
        <p14:creationId xmlns:p14="http://schemas.microsoft.com/office/powerpoint/2010/main" val="38609111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612901"/>
            <a:ext cx="10308166" cy="4940300"/>
          </a:xfrm>
        </p:spPr>
        <p:txBody>
          <a:bodyPr>
            <a:normAutofit/>
          </a:bodyPr>
          <a:lstStyle/>
          <a:p>
            <a:pPr lvl="0"/>
            <a:endParaRPr lang="en-US" sz="2800" dirty="0"/>
          </a:p>
          <a:p>
            <a:pPr marL="0" lvl="0" indent="0">
              <a:buNone/>
            </a:pPr>
            <a:endParaRPr lang="en-US" sz="28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3921" y="171577"/>
            <a:ext cx="9214279" cy="6478790"/>
          </a:xfrm>
          <a:prstGeom prst="rect">
            <a:avLst/>
          </a:prstGeom>
        </p:spPr>
      </p:pic>
    </p:spTree>
    <p:extLst>
      <p:ext uri="{BB962C8B-B14F-4D97-AF65-F5344CB8AC3E}">
        <p14:creationId xmlns:p14="http://schemas.microsoft.com/office/powerpoint/2010/main" val="12396390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dirty="0"/>
              <a:t>Real-Time Resources for Relationship Violence</a:t>
            </a:r>
          </a:p>
        </p:txBody>
      </p:sp>
      <p:sp>
        <p:nvSpPr>
          <p:cNvPr id="3" name="Content Placeholder 2"/>
          <p:cNvSpPr>
            <a:spLocks noGrp="1"/>
          </p:cNvSpPr>
          <p:nvPr>
            <p:ph idx="1"/>
          </p:nvPr>
        </p:nvSpPr>
        <p:spPr/>
        <p:txBody>
          <a:bodyPr>
            <a:normAutofit/>
          </a:bodyPr>
          <a:lstStyle/>
          <a:p>
            <a:pPr marL="914400" lvl="2" indent="0">
              <a:buNone/>
            </a:pPr>
            <a:endParaRPr lang="en-US" sz="2200" dirty="0"/>
          </a:p>
          <a:p>
            <a:r>
              <a:rPr lang="en-US" sz="2800" i="1" dirty="0"/>
              <a:t>One Love Foundation </a:t>
            </a:r>
            <a:r>
              <a:rPr lang="en-US" sz="2800" dirty="0"/>
              <a:t>– Founded in 2010 to honor the memory of Yeardley Love, One Love works with young people across the country to raise awareness about the warning signs of abuse and activate communities to work to change the statistics around relationship violence</a:t>
            </a:r>
          </a:p>
          <a:p>
            <a:pPr lvl="1"/>
            <a:r>
              <a:rPr lang="en-US" sz="2600" dirty="0">
                <a:hlinkClick r:id="rId3"/>
              </a:rPr>
              <a:t>http://www.joinonelove.org/real_time_resources</a:t>
            </a:r>
            <a:endParaRPr lang="en-US" sz="2600" dirty="0"/>
          </a:p>
          <a:p>
            <a:pPr lvl="1"/>
            <a:endParaRPr lang="en-US" sz="2600" dirty="0"/>
          </a:p>
        </p:txBody>
      </p:sp>
    </p:spTree>
    <p:extLst>
      <p:ext uri="{BB962C8B-B14F-4D97-AF65-F5344CB8AC3E}">
        <p14:creationId xmlns:p14="http://schemas.microsoft.com/office/powerpoint/2010/main" val="39149544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So What Does This Mean?</a:t>
            </a:r>
          </a:p>
        </p:txBody>
      </p:sp>
      <p:sp>
        <p:nvSpPr>
          <p:cNvPr id="3" name="Content Placeholder 2"/>
          <p:cNvSpPr>
            <a:spLocks noGrp="1"/>
          </p:cNvSpPr>
          <p:nvPr>
            <p:ph idx="1"/>
          </p:nvPr>
        </p:nvSpPr>
        <p:spPr/>
        <p:txBody>
          <a:bodyPr>
            <a:normAutofit/>
          </a:bodyPr>
          <a:lstStyle/>
          <a:p>
            <a:pPr lvl="0"/>
            <a:r>
              <a:rPr lang="en-US" sz="2800" dirty="0"/>
              <a:t>Take care of each other – We R Family – family takes care of family</a:t>
            </a:r>
          </a:p>
          <a:p>
            <a:pPr lvl="0"/>
            <a:r>
              <a:rPr lang="en-US" sz="2800" dirty="0"/>
              <a:t>STEP UP!  Be an ACTIVE BYSTANDER!</a:t>
            </a:r>
          </a:p>
          <a:p>
            <a:pPr lvl="1"/>
            <a:r>
              <a:rPr lang="en-US" sz="2600" dirty="0"/>
              <a:t>Get involved in a situation that might go bad</a:t>
            </a:r>
          </a:p>
          <a:p>
            <a:pPr lvl="2"/>
            <a:r>
              <a:rPr lang="en-US" sz="2200" dirty="0"/>
              <a:t>That might mean YOU stepping in</a:t>
            </a:r>
          </a:p>
          <a:p>
            <a:pPr lvl="2"/>
            <a:r>
              <a:rPr lang="en-US" sz="2200" dirty="0"/>
              <a:t>That might mean YOU asking someone else to step in (Public Safety, an RA, a staff member)</a:t>
            </a:r>
          </a:p>
          <a:p>
            <a:pPr marL="914400" lvl="2" indent="0">
              <a:buNone/>
            </a:pPr>
            <a:endParaRPr lang="en-US" sz="2200" dirty="0"/>
          </a:p>
          <a:p>
            <a:pPr marL="0" lvl="0" indent="0">
              <a:buNone/>
            </a:pPr>
            <a:endParaRPr lang="en-US" sz="2800" dirty="0"/>
          </a:p>
        </p:txBody>
      </p:sp>
    </p:spTree>
    <p:extLst>
      <p:ext uri="{BB962C8B-B14F-4D97-AF65-F5344CB8AC3E}">
        <p14:creationId xmlns:p14="http://schemas.microsoft.com/office/powerpoint/2010/main" val="203557550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So What Does This Mean?</a:t>
            </a:r>
          </a:p>
        </p:txBody>
      </p:sp>
      <p:sp>
        <p:nvSpPr>
          <p:cNvPr id="3" name="Content Placeholder 2"/>
          <p:cNvSpPr>
            <a:spLocks noGrp="1"/>
          </p:cNvSpPr>
          <p:nvPr>
            <p:ph idx="1"/>
          </p:nvPr>
        </p:nvSpPr>
        <p:spPr/>
        <p:txBody>
          <a:bodyPr>
            <a:normAutofit/>
          </a:bodyPr>
          <a:lstStyle/>
          <a:p>
            <a:pPr marL="914400" lvl="2" indent="0">
              <a:buNone/>
            </a:pPr>
            <a:endParaRPr lang="en-US" sz="2200" dirty="0"/>
          </a:p>
          <a:p>
            <a:pPr marL="0" lvl="0" indent="0">
              <a:buNone/>
            </a:pPr>
            <a:endParaRPr lang="en-US" sz="28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2540" y="1836701"/>
            <a:ext cx="10445960" cy="4010312"/>
          </a:xfrm>
          <a:prstGeom prst="rect">
            <a:avLst/>
          </a:prstGeom>
        </p:spPr>
      </p:pic>
    </p:spTree>
    <p:extLst>
      <p:ext uri="{BB962C8B-B14F-4D97-AF65-F5344CB8AC3E}">
        <p14:creationId xmlns:p14="http://schemas.microsoft.com/office/powerpoint/2010/main" val="2686232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So What Does This Mean?</a:t>
            </a:r>
          </a:p>
        </p:txBody>
      </p:sp>
      <p:sp>
        <p:nvSpPr>
          <p:cNvPr id="3" name="Content Placeholder 2"/>
          <p:cNvSpPr>
            <a:spLocks noGrp="1"/>
          </p:cNvSpPr>
          <p:nvPr>
            <p:ph idx="1"/>
          </p:nvPr>
        </p:nvSpPr>
        <p:spPr/>
        <p:txBody>
          <a:bodyPr>
            <a:normAutofit/>
          </a:bodyPr>
          <a:lstStyle/>
          <a:p>
            <a:pPr marL="914400" lvl="2" indent="0">
              <a:buNone/>
            </a:pPr>
            <a:endParaRPr lang="en-US" sz="2200" dirty="0"/>
          </a:p>
          <a:p>
            <a:pPr marL="0" lvl="0" indent="0">
              <a:buNone/>
            </a:pPr>
            <a:endParaRPr lang="en-US" sz="2800"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6932" y="1790700"/>
            <a:ext cx="11633093" cy="4127500"/>
          </a:xfrm>
          <a:prstGeom prst="rect">
            <a:avLst/>
          </a:prstGeom>
        </p:spPr>
      </p:pic>
    </p:spTree>
    <p:extLst>
      <p:ext uri="{BB962C8B-B14F-4D97-AF65-F5344CB8AC3E}">
        <p14:creationId xmlns:p14="http://schemas.microsoft.com/office/powerpoint/2010/main" val="21498041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So What Does This Mean?</a:t>
            </a:r>
          </a:p>
        </p:txBody>
      </p:sp>
      <p:sp>
        <p:nvSpPr>
          <p:cNvPr id="3" name="Content Placeholder 2"/>
          <p:cNvSpPr>
            <a:spLocks noGrp="1"/>
          </p:cNvSpPr>
          <p:nvPr>
            <p:ph idx="1"/>
          </p:nvPr>
        </p:nvSpPr>
        <p:spPr/>
        <p:txBody>
          <a:bodyPr>
            <a:normAutofit/>
          </a:bodyPr>
          <a:lstStyle/>
          <a:p>
            <a:pPr marL="914400" lvl="2" indent="0">
              <a:buNone/>
            </a:pPr>
            <a:endParaRPr lang="en-US" sz="2200" dirty="0"/>
          </a:p>
          <a:p>
            <a:pPr marL="0" lvl="0" indent="0">
              <a:buNone/>
            </a:pPr>
            <a:endParaRPr lang="en-US" sz="28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1324" y="1828800"/>
            <a:ext cx="10950376" cy="4005967"/>
          </a:xfrm>
          <a:prstGeom prst="rect">
            <a:avLst/>
          </a:prstGeom>
        </p:spPr>
      </p:pic>
    </p:spTree>
    <p:extLst>
      <p:ext uri="{BB962C8B-B14F-4D97-AF65-F5344CB8AC3E}">
        <p14:creationId xmlns:p14="http://schemas.microsoft.com/office/powerpoint/2010/main" val="11987970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a:t>Question #2</a:t>
            </a:r>
          </a:p>
        </p:txBody>
      </p:sp>
      <p:sp>
        <p:nvSpPr>
          <p:cNvPr id="3" name="Content Placeholder 2"/>
          <p:cNvSpPr>
            <a:spLocks noGrp="1"/>
          </p:cNvSpPr>
          <p:nvPr>
            <p:ph idx="1"/>
          </p:nvPr>
        </p:nvSpPr>
        <p:spPr/>
        <p:txBody>
          <a:bodyPr/>
          <a:lstStyle/>
          <a:p>
            <a:pPr lvl="0"/>
            <a:r>
              <a:rPr lang="en-US" sz="4400" dirty="0"/>
              <a:t>Title IX applies only to students who participate in athletics</a:t>
            </a:r>
          </a:p>
          <a:p>
            <a:pPr lvl="1"/>
            <a:r>
              <a:rPr lang="en-US" sz="4400" dirty="0"/>
              <a:t>True</a:t>
            </a:r>
          </a:p>
          <a:p>
            <a:pPr lvl="1"/>
            <a:r>
              <a:rPr lang="en-US" sz="4400" dirty="0"/>
              <a:t>False</a:t>
            </a:r>
          </a:p>
          <a:p>
            <a:endParaRPr lang="en-US" dirty="0"/>
          </a:p>
        </p:txBody>
      </p:sp>
    </p:spTree>
    <p:extLst>
      <p:ext uri="{BB962C8B-B14F-4D97-AF65-F5344CB8AC3E}">
        <p14:creationId xmlns:p14="http://schemas.microsoft.com/office/powerpoint/2010/main" val="16688914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dirty="0"/>
              <a:t>What other ways can I be an active bystander?</a:t>
            </a:r>
          </a:p>
        </p:txBody>
      </p:sp>
      <p:sp>
        <p:nvSpPr>
          <p:cNvPr id="3" name="Content Placeholder 2"/>
          <p:cNvSpPr>
            <a:spLocks noGrp="1"/>
          </p:cNvSpPr>
          <p:nvPr>
            <p:ph idx="1"/>
          </p:nvPr>
        </p:nvSpPr>
        <p:spPr/>
        <p:txBody>
          <a:bodyPr>
            <a:normAutofit/>
          </a:bodyPr>
          <a:lstStyle/>
          <a:p>
            <a:r>
              <a:rPr lang="en-US" sz="2800" dirty="0"/>
              <a:t>Academic Misconduct (Cheating on a test, homework, etc.)</a:t>
            </a:r>
          </a:p>
          <a:p>
            <a:r>
              <a:rPr lang="en-US" sz="2800" dirty="0"/>
              <a:t>Harassing behavior or speech (Inappropriate comments or bullying)</a:t>
            </a:r>
          </a:p>
          <a:p>
            <a:r>
              <a:rPr lang="en-US" sz="2800" dirty="0"/>
              <a:t>Keeping campus nice! – (littering, walking on grass, throwing rocks in the lake, etc.)</a:t>
            </a:r>
          </a:p>
          <a:p>
            <a:endParaRPr lang="en-US" sz="2800" dirty="0"/>
          </a:p>
        </p:txBody>
      </p:sp>
    </p:spTree>
    <p:extLst>
      <p:ext uri="{BB962C8B-B14F-4D97-AF65-F5344CB8AC3E}">
        <p14:creationId xmlns:p14="http://schemas.microsoft.com/office/powerpoint/2010/main" val="10165237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Conclusion</a:t>
            </a:r>
          </a:p>
        </p:txBody>
      </p:sp>
      <p:sp>
        <p:nvSpPr>
          <p:cNvPr id="3" name="Content Placeholder 2"/>
          <p:cNvSpPr>
            <a:spLocks noGrp="1"/>
          </p:cNvSpPr>
          <p:nvPr>
            <p:ph idx="1"/>
          </p:nvPr>
        </p:nvSpPr>
        <p:spPr/>
        <p:txBody>
          <a:bodyPr>
            <a:normAutofit/>
          </a:bodyPr>
          <a:lstStyle/>
          <a:p>
            <a:r>
              <a:rPr lang="en-US" sz="2800" dirty="0"/>
              <a:t>This was A LOT of information</a:t>
            </a:r>
            <a:endParaRPr lang="en-US" sz="2600" dirty="0"/>
          </a:p>
          <a:p>
            <a:pPr lvl="0"/>
            <a:r>
              <a:rPr lang="en-US" sz="2800" dirty="0"/>
              <a:t>Take a few minutes to read the policy and procedure – Educate Yourself!</a:t>
            </a:r>
          </a:p>
          <a:p>
            <a:pPr lvl="0"/>
            <a:r>
              <a:rPr lang="en-US" sz="2800" dirty="0"/>
              <a:t>Look out for each other</a:t>
            </a:r>
          </a:p>
          <a:p>
            <a:pPr lvl="0"/>
            <a:r>
              <a:rPr lang="en-US" sz="2800" dirty="0"/>
              <a:t>Make GOOD choices</a:t>
            </a:r>
          </a:p>
          <a:p>
            <a:pPr lvl="0"/>
            <a:r>
              <a:rPr lang="en-US" sz="2800" dirty="0"/>
              <a:t>Step up and do/say something!</a:t>
            </a:r>
          </a:p>
          <a:p>
            <a:pPr marL="0" lvl="0" indent="0">
              <a:buNone/>
            </a:pPr>
            <a:endParaRPr lang="en-US" sz="2600" dirty="0"/>
          </a:p>
        </p:txBody>
      </p:sp>
    </p:spTree>
    <p:extLst>
      <p:ext uri="{BB962C8B-B14F-4D97-AF65-F5344CB8AC3E}">
        <p14:creationId xmlns:p14="http://schemas.microsoft.com/office/powerpoint/2010/main" val="37553275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Questions?</a:t>
            </a:r>
          </a:p>
        </p:txBody>
      </p:sp>
      <p:sp>
        <p:nvSpPr>
          <p:cNvPr id="3" name="Content Placeholder 2"/>
          <p:cNvSpPr>
            <a:spLocks noGrp="1"/>
          </p:cNvSpPr>
          <p:nvPr>
            <p:ph idx="1"/>
          </p:nvPr>
        </p:nvSpPr>
        <p:spPr>
          <a:xfrm>
            <a:off x="677334" y="1625601"/>
            <a:ext cx="8596668" cy="4470399"/>
          </a:xfrm>
        </p:spPr>
        <p:txBody>
          <a:bodyPr>
            <a:normAutofit fontScale="70000" lnSpcReduction="20000"/>
          </a:bodyPr>
          <a:lstStyle/>
          <a:p>
            <a:r>
              <a:rPr lang="en-US" sz="2800" dirty="0"/>
              <a:t>Kristen </a:t>
            </a:r>
            <a:r>
              <a:rPr lang="en-US" sz="2800" dirty="0" err="1"/>
              <a:t>Loyd</a:t>
            </a:r>
            <a:r>
              <a:rPr lang="en-US" sz="2800" dirty="0"/>
              <a:t>, Title IX Coordinator</a:t>
            </a:r>
          </a:p>
          <a:p>
            <a:pPr lvl="1"/>
            <a:r>
              <a:rPr lang="en-US" sz="2600" dirty="0"/>
              <a:t>Director of Student Services</a:t>
            </a:r>
          </a:p>
          <a:p>
            <a:pPr lvl="1"/>
            <a:r>
              <a:rPr lang="en-US" sz="2600" dirty="0"/>
              <a:t>HMU 244</a:t>
            </a:r>
          </a:p>
          <a:p>
            <a:pPr lvl="1"/>
            <a:r>
              <a:rPr lang="en-US" sz="2600" dirty="0">
                <a:hlinkClick r:id="rId3"/>
              </a:rPr>
              <a:t>loyd1@rose-hulman.edu/812-877-8484</a:t>
            </a:r>
            <a:endParaRPr lang="en-US" sz="2600" dirty="0"/>
          </a:p>
          <a:p>
            <a:pPr lvl="1"/>
            <a:endParaRPr lang="en-US" sz="2600" dirty="0"/>
          </a:p>
          <a:p>
            <a:r>
              <a:rPr lang="en-US" sz="2800" dirty="0"/>
              <a:t>Kyle Rhodes, Assistant Title IX Coordinator</a:t>
            </a:r>
          </a:p>
          <a:p>
            <a:pPr lvl="1"/>
            <a:r>
              <a:rPr lang="en-US" sz="2600" dirty="0"/>
              <a:t>Associate Director of Residence Life</a:t>
            </a:r>
          </a:p>
          <a:p>
            <a:pPr lvl="1"/>
            <a:r>
              <a:rPr lang="en-US" sz="2600" dirty="0"/>
              <a:t>HMU 153</a:t>
            </a:r>
          </a:p>
          <a:p>
            <a:pPr lvl="1"/>
            <a:r>
              <a:rPr lang="en-US" sz="2600" dirty="0">
                <a:hlinkClick r:id="rId4"/>
              </a:rPr>
              <a:t>rhodeska@rose-hulman.edu/</a:t>
            </a:r>
            <a:r>
              <a:rPr lang="en-US" sz="2800" dirty="0">
                <a:hlinkClick r:id="rId4"/>
              </a:rPr>
              <a:t>812-877-8651</a:t>
            </a:r>
            <a:endParaRPr lang="en-US" sz="2800" dirty="0"/>
          </a:p>
          <a:p>
            <a:pPr lvl="1"/>
            <a:endParaRPr lang="en-US" sz="2800" dirty="0"/>
          </a:p>
          <a:p>
            <a:pPr lvl="1"/>
            <a:r>
              <a:rPr lang="en-US" sz="2800" dirty="0"/>
              <a:t>Rose-</a:t>
            </a:r>
            <a:r>
              <a:rPr lang="en-US" sz="2800" dirty="0" err="1"/>
              <a:t>Hulman’s</a:t>
            </a:r>
            <a:r>
              <a:rPr lang="en-US" sz="2800" dirty="0"/>
              <a:t> Policy for Civil Rights Equity can be found here: </a:t>
            </a:r>
            <a:r>
              <a:rPr lang="en-US" sz="2800" dirty="0">
                <a:hlinkClick r:id="rId5"/>
              </a:rPr>
              <a:t>https://www.rose-hulman.edu/media/1816667/title-ix-rhit-policy-for-civil-rights-equity.pdf</a:t>
            </a:r>
            <a:endParaRPr lang="en-US" sz="2800" dirty="0"/>
          </a:p>
          <a:p>
            <a:pPr lvl="1"/>
            <a:endParaRPr lang="en-US" sz="2600" dirty="0"/>
          </a:p>
          <a:p>
            <a:pPr lvl="1"/>
            <a:endParaRPr lang="en-US" sz="2600" dirty="0"/>
          </a:p>
          <a:p>
            <a:pPr marL="0" lvl="0" indent="0">
              <a:buNone/>
            </a:pPr>
            <a:endParaRPr lang="en-US" sz="2600" dirty="0"/>
          </a:p>
        </p:txBody>
      </p:sp>
    </p:spTree>
    <p:extLst>
      <p:ext uri="{BB962C8B-B14F-4D97-AF65-F5344CB8AC3E}">
        <p14:creationId xmlns:p14="http://schemas.microsoft.com/office/powerpoint/2010/main" val="1370391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a:t>Question #3</a:t>
            </a:r>
          </a:p>
        </p:txBody>
      </p:sp>
      <p:sp>
        <p:nvSpPr>
          <p:cNvPr id="3" name="Content Placeholder 2"/>
          <p:cNvSpPr>
            <a:spLocks noGrp="1"/>
          </p:cNvSpPr>
          <p:nvPr>
            <p:ph idx="1"/>
          </p:nvPr>
        </p:nvSpPr>
        <p:spPr/>
        <p:txBody>
          <a:bodyPr>
            <a:normAutofit/>
          </a:bodyPr>
          <a:lstStyle/>
          <a:p>
            <a:pPr lvl="0"/>
            <a:r>
              <a:rPr lang="en-US" sz="3200" dirty="0"/>
              <a:t>What is the reported percentage of college women that will be victims of sexual assault while at college?</a:t>
            </a:r>
          </a:p>
          <a:p>
            <a:pPr lvl="1"/>
            <a:r>
              <a:rPr lang="en-US" sz="3200" dirty="0"/>
              <a:t>20%</a:t>
            </a:r>
          </a:p>
          <a:p>
            <a:pPr lvl="1"/>
            <a:r>
              <a:rPr lang="en-US" sz="3200" dirty="0"/>
              <a:t>0%</a:t>
            </a:r>
          </a:p>
          <a:p>
            <a:pPr lvl="1"/>
            <a:r>
              <a:rPr lang="en-US" sz="3200" dirty="0"/>
              <a:t>5%</a:t>
            </a:r>
          </a:p>
          <a:p>
            <a:endParaRPr lang="en-US" dirty="0"/>
          </a:p>
        </p:txBody>
      </p:sp>
    </p:spTree>
    <p:extLst>
      <p:ext uri="{BB962C8B-B14F-4D97-AF65-F5344CB8AC3E}">
        <p14:creationId xmlns:p14="http://schemas.microsoft.com/office/powerpoint/2010/main" val="538921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a:t>Question #4</a:t>
            </a:r>
          </a:p>
        </p:txBody>
      </p:sp>
      <p:sp>
        <p:nvSpPr>
          <p:cNvPr id="3" name="Content Placeholder 2"/>
          <p:cNvSpPr>
            <a:spLocks noGrp="1"/>
          </p:cNvSpPr>
          <p:nvPr>
            <p:ph idx="1"/>
          </p:nvPr>
        </p:nvSpPr>
        <p:spPr/>
        <p:txBody>
          <a:bodyPr>
            <a:normAutofit/>
          </a:bodyPr>
          <a:lstStyle/>
          <a:p>
            <a:pPr lvl="0"/>
            <a:r>
              <a:rPr lang="en-US" sz="3200" dirty="0"/>
              <a:t>Alcohol is rarely involved in cases of sexual assault on college campuses</a:t>
            </a:r>
          </a:p>
          <a:p>
            <a:pPr lvl="1"/>
            <a:r>
              <a:rPr lang="en-US" sz="3200" dirty="0"/>
              <a:t>True</a:t>
            </a:r>
          </a:p>
          <a:p>
            <a:pPr lvl="1"/>
            <a:r>
              <a:rPr lang="en-US" sz="3200" dirty="0"/>
              <a:t>False</a:t>
            </a:r>
          </a:p>
        </p:txBody>
      </p:sp>
    </p:spTree>
    <p:extLst>
      <p:ext uri="{BB962C8B-B14F-4D97-AF65-F5344CB8AC3E}">
        <p14:creationId xmlns:p14="http://schemas.microsoft.com/office/powerpoint/2010/main" val="1964506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a:t>Question #5</a:t>
            </a:r>
          </a:p>
        </p:txBody>
      </p:sp>
      <p:sp>
        <p:nvSpPr>
          <p:cNvPr id="3" name="Content Placeholder 2"/>
          <p:cNvSpPr>
            <a:spLocks noGrp="1"/>
          </p:cNvSpPr>
          <p:nvPr>
            <p:ph idx="1"/>
          </p:nvPr>
        </p:nvSpPr>
        <p:spPr>
          <a:xfrm>
            <a:off x="677334" y="1803401"/>
            <a:ext cx="8596668" cy="4237962"/>
          </a:xfrm>
        </p:spPr>
        <p:txBody>
          <a:bodyPr>
            <a:normAutofit fontScale="92500"/>
          </a:bodyPr>
          <a:lstStyle/>
          <a:p>
            <a:pPr marL="0" indent="0">
              <a:buNone/>
            </a:pPr>
            <a:r>
              <a:rPr lang="en-US" dirty="0"/>
              <a:t> </a:t>
            </a:r>
            <a:endParaRPr lang="en-US" sz="2000" dirty="0"/>
          </a:p>
          <a:p>
            <a:pPr lvl="0"/>
            <a:r>
              <a:rPr lang="en-US" sz="2400" dirty="0"/>
              <a:t>Incapacitation is defined as a state where someone cannot make rational, reasonable decisions because they lack the capacity to give knowing consent (</a:t>
            </a:r>
            <a:r>
              <a:rPr lang="en-US" sz="2400" dirty="0" err="1"/>
              <a:t>eg</a:t>
            </a:r>
            <a:r>
              <a:rPr lang="en-US" sz="2400" dirty="0"/>
              <a:t>, to understand the who, what, when, where, why or how of their sexual interaction). </a:t>
            </a:r>
          </a:p>
          <a:p>
            <a:pPr lvl="0"/>
            <a:r>
              <a:rPr lang="en-US" sz="2400" dirty="0"/>
              <a:t>At what blood alcohol content is a person considered incapacitated?</a:t>
            </a:r>
          </a:p>
          <a:p>
            <a:pPr lvl="1"/>
            <a:r>
              <a:rPr lang="en-US" sz="2000" dirty="0"/>
              <a:t>.08</a:t>
            </a:r>
          </a:p>
          <a:p>
            <a:pPr lvl="1"/>
            <a:r>
              <a:rPr lang="en-US" sz="2000" dirty="0"/>
              <a:t>.10</a:t>
            </a:r>
          </a:p>
          <a:p>
            <a:pPr lvl="1"/>
            <a:r>
              <a:rPr lang="en-US" sz="2000" dirty="0"/>
              <a:t>There is no defined BAC in which a person is considered incapacitated. Rather, it depends on each individual person.  </a:t>
            </a:r>
          </a:p>
        </p:txBody>
      </p:sp>
    </p:spTree>
    <p:extLst>
      <p:ext uri="{BB962C8B-B14F-4D97-AF65-F5344CB8AC3E}">
        <p14:creationId xmlns:p14="http://schemas.microsoft.com/office/powerpoint/2010/main" val="3090223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a:t>Question #6</a:t>
            </a:r>
          </a:p>
        </p:txBody>
      </p:sp>
      <p:sp>
        <p:nvSpPr>
          <p:cNvPr id="3" name="Content Placeholder 2"/>
          <p:cNvSpPr>
            <a:spLocks noGrp="1"/>
          </p:cNvSpPr>
          <p:nvPr>
            <p:ph idx="1"/>
          </p:nvPr>
        </p:nvSpPr>
        <p:spPr/>
        <p:txBody>
          <a:bodyPr>
            <a:normAutofit/>
          </a:bodyPr>
          <a:lstStyle/>
          <a:p>
            <a:pPr marL="0" indent="0">
              <a:buNone/>
            </a:pPr>
            <a:r>
              <a:rPr lang="en-US" dirty="0"/>
              <a:t> </a:t>
            </a:r>
            <a:endParaRPr lang="en-US" sz="2000" dirty="0"/>
          </a:p>
          <a:p>
            <a:pPr lvl="0"/>
            <a:r>
              <a:rPr lang="en-US" sz="3200" dirty="0"/>
              <a:t>A person can become incapacitated for reasons other than just over-indulging in alcohol</a:t>
            </a:r>
          </a:p>
          <a:p>
            <a:pPr lvl="1"/>
            <a:r>
              <a:rPr lang="en-US" sz="3200" dirty="0"/>
              <a:t>True</a:t>
            </a:r>
          </a:p>
          <a:p>
            <a:pPr lvl="1"/>
            <a:r>
              <a:rPr lang="en-US" sz="3200" dirty="0"/>
              <a:t>False</a:t>
            </a:r>
          </a:p>
          <a:p>
            <a:pPr marL="457200" lvl="1" indent="0">
              <a:buNone/>
            </a:pPr>
            <a:endParaRPr lang="en-US" sz="3200" dirty="0"/>
          </a:p>
        </p:txBody>
      </p:sp>
    </p:spTree>
    <p:extLst>
      <p:ext uri="{BB962C8B-B14F-4D97-AF65-F5344CB8AC3E}">
        <p14:creationId xmlns:p14="http://schemas.microsoft.com/office/powerpoint/2010/main" val="2583319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a:t>Question #7</a:t>
            </a:r>
          </a:p>
        </p:txBody>
      </p:sp>
      <p:sp>
        <p:nvSpPr>
          <p:cNvPr id="3" name="Content Placeholder 2"/>
          <p:cNvSpPr>
            <a:spLocks noGrp="1"/>
          </p:cNvSpPr>
          <p:nvPr>
            <p:ph idx="1"/>
          </p:nvPr>
        </p:nvSpPr>
        <p:spPr/>
        <p:txBody>
          <a:bodyPr>
            <a:normAutofit/>
          </a:bodyPr>
          <a:lstStyle/>
          <a:p>
            <a:pPr marL="0" indent="0">
              <a:buNone/>
            </a:pPr>
            <a:r>
              <a:rPr lang="en-US" dirty="0"/>
              <a:t> </a:t>
            </a:r>
            <a:endParaRPr lang="en-US" sz="2000" dirty="0"/>
          </a:p>
          <a:p>
            <a:pPr lvl="0"/>
            <a:r>
              <a:rPr lang="en-US" sz="3200" dirty="0"/>
              <a:t>Some people don’t realize it, but Title IX also addresses stalking and domestic/intimate partner violence.</a:t>
            </a:r>
          </a:p>
          <a:p>
            <a:pPr lvl="1"/>
            <a:r>
              <a:rPr lang="en-US" sz="3000" dirty="0"/>
              <a:t>True</a:t>
            </a:r>
          </a:p>
          <a:p>
            <a:pPr lvl="1"/>
            <a:r>
              <a:rPr lang="en-US" sz="3200" dirty="0"/>
              <a:t>False</a:t>
            </a:r>
          </a:p>
          <a:p>
            <a:pPr marL="457200" lvl="1" indent="0">
              <a:buNone/>
            </a:pPr>
            <a:endParaRPr lang="en-US" sz="3200" dirty="0"/>
          </a:p>
        </p:txBody>
      </p:sp>
    </p:spTree>
    <p:extLst>
      <p:ext uri="{BB962C8B-B14F-4D97-AF65-F5344CB8AC3E}">
        <p14:creationId xmlns:p14="http://schemas.microsoft.com/office/powerpoint/2010/main" val="1759615472"/>
      </p:ext>
    </p:extLst>
  </p:cSld>
  <p:clrMapOvr>
    <a:masterClrMapping/>
  </p:clrMapOvr>
</p:sld>
</file>

<file path=ppt/theme/theme1.xml><?xml version="1.0" encoding="utf-8"?>
<a:theme xmlns:a="http://schemas.openxmlformats.org/drawingml/2006/main" name="Face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3610</TotalTime>
  <Words>1703</Words>
  <Application>Microsoft Office PowerPoint</Application>
  <PresentationFormat>Widescreen</PresentationFormat>
  <Paragraphs>281</Paragraphs>
  <Slides>42</Slides>
  <Notes>42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42</vt:i4>
      </vt:variant>
    </vt:vector>
  </HeadingPairs>
  <TitlesOfParts>
    <vt:vector size="48" baseType="lpstr">
      <vt:lpstr>Arial</vt:lpstr>
      <vt:lpstr>Bookman Old Style</vt:lpstr>
      <vt:lpstr>Calibri</vt:lpstr>
      <vt:lpstr>Trebuchet MS</vt:lpstr>
      <vt:lpstr>Wingdings 3</vt:lpstr>
      <vt:lpstr>Facet</vt:lpstr>
      <vt:lpstr>Let’s Play Trivia…</vt:lpstr>
      <vt:lpstr>The Rules</vt:lpstr>
      <vt:lpstr>Question #1</vt:lpstr>
      <vt:lpstr>Question #2</vt:lpstr>
      <vt:lpstr>Question #3</vt:lpstr>
      <vt:lpstr>Question #4</vt:lpstr>
      <vt:lpstr>Question #5</vt:lpstr>
      <vt:lpstr>Question #6</vt:lpstr>
      <vt:lpstr>Question #7</vt:lpstr>
      <vt:lpstr>Question #8</vt:lpstr>
      <vt:lpstr>Question #9</vt:lpstr>
      <vt:lpstr>Question #10</vt:lpstr>
      <vt:lpstr>Question #11</vt:lpstr>
      <vt:lpstr>Tally ‘em Up!</vt:lpstr>
      <vt:lpstr>Let’s Talk Title IX</vt:lpstr>
      <vt:lpstr>Let’s Talk Title IX</vt:lpstr>
      <vt:lpstr>Let’s Talk Title IX</vt:lpstr>
      <vt:lpstr>Let’s Talk Title IX</vt:lpstr>
      <vt:lpstr>Let’s Talk Title IX</vt:lpstr>
      <vt:lpstr>Rose-Hulman Takes Action</vt:lpstr>
      <vt:lpstr>Rose-Hulman Takes Action</vt:lpstr>
      <vt:lpstr>Important Highlights of the Policy</vt:lpstr>
      <vt:lpstr>Important Highlights of the Policy</vt:lpstr>
      <vt:lpstr>Important Highlights of the Procedure</vt:lpstr>
      <vt:lpstr>What is Consent?</vt:lpstr>
      <vt:lpstr>What is Consent?</vt:lpstr>
      <vt:lpstr>What is Consent?</vt:lpstr>
      <vt:lpstr>Consent at Rose-Hulman</vt:lpstr>
      <vt:lpstr>Tea Time?</vt:lpstr>
      <vt:lpstr>Relationship Violence?</vt:lpstr>
      <vt:lpstr>Relationship Violence</vt:lpstr>
      <vt:lpstr>Relationship Violence</vt:lpstr>
      <vt:lpstr>Relationship Violence</vt:lpstr>
      <vt:lpstr>PowerPoint Presentation</vt:lpstr>
      <vt:lpstr>Real-Time Resources for Relationship Violence</vt:lpstr>
      <vt:lpstr>So What Does This Mean?</vt:lpstr>
      <vt:lpstr>So What Does This Mean?</vt:lpstr>
      <vt:lpstr>So What Does This Mean?</vt:lpstr>
      <vt:lpstr>So What Does This Mean?</vt:lpstr>
      <vt:lpstr>What other ways can I be an active bystander?</vt:lpstr>
      <vt:lpstr>Conclusion</vt:lpstr>
      <vt:lpstr>Questions?</vt:lpstr>
    </vt:vector>
  </TitlesOfParts>
  <Company>Rose-Hulman Institute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Let’s Play Trivia…</dc:title>
  <dc:creator>Loyd, Kristen J</dc:creator>
  <cp:lastModifiedBy>Loyd, Kristen</cp:lastModifiedBy>
  <cp:revision>58</cp:revision>
  <cp:lastPrinted>2016-10-26T11:54:48Z</cp:lastPrinted>
  <dcterms:created xsi:type="dcterms:W3CDTF">2015-10-12T14:50:50Z</dcterms:created>
  <dcterms:modified xsi:type="dcterms:W3CDTF">2023-08-15T19:07:53Z</dcterms:modified>
</cp:coreProperties>
</file>